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 d="100"/>
          <a:sy n="11" d="100"/>
        </p:scale>
        <p:origin x="-3896"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263D88-9269-4D48-B0FB-A611B92B5419}" type="datetimeFigureOut">
              <a:rPr lang="en-US" smtClean="0"/>
              <a:t>3/14/17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352121-593C-A548-A223-39DFD213F001}" type="slidenum">
              <a:rPr lang="en-US" smtClean="0"/>
              <a:t>‹#›</a:t>
            </a:fld>
            <a:endParaRPr lang="en-US"/>
          </a:p>
        </p:txBody>
      </p:sp>
    </p:spTree>
    <p:extLst>
      <p:ext uri="{BB962C8B-B14F-4D97-AF65-F5344CB8AC3E}">
        <p14:creationId xmlns:p14="http://schemas.microsoft.com/office/powerpoint/2010/main" val="2591710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3CED88-870E-4BAD-B621-22A57AF6C6B8}" type="slidenum">
              <a:rPr lang="en-US" smtClean="0"/>
              <a:t>1</a:t>
            </a:fld>
            <a:endParaRPr lang="en-US"/>
          </a:p>
        </p:txBody>
      </p:sp>
    </p:spTree>
    <p:extLst>
      <p:ext uri="{BB962C8B-B14F-4D97-AF65-F5344CB8AC3E}">
        <p14:creationId xmlns:p14="http://schemas.microsoft.com/office/powerpoint/2010/main" val="2312452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23D4DD-DB92-304A-A9A5-968F5AB6C694}" type="datetimeFigureOut">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5B7D-56DA-9442-BA3C-22D94832A187}" type="slidenum">
              <a:rPr lang="en-US" smtClean="0"/>
              <a:t>‹#›</a:t>
            </a:fld>
            <a:endParaRPr lang="en-US"/>
          </a:p>
        </p:txBody>
      </p:sp>
    </p:spTree>
    <p:extLst>
      <p:ext uri="{BB962C8B-B14F-4D97-AF65-F5344CB8AC3E}">
        <p14:creationId xmlns:p14="http://schemas.microsoft.com/office/powerpoint/2010/main" val="3695162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23D4DD-DB92-304A-A9A5-968F5AB6C694}" type="datetimeFigureOut">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5B7D-56DA-9442-BA3C-22D94832A187}" type="slidenum">
              <a:rPr lang="en-US" smtClean="0"/>
              <a:t>‹#›</a:t>
            </a:fld>
            <a:endParaRPr lang="en-US"/>
          </a:p>
        </p:txBody>
      </p:sp>
    </p:spTree>
    <p:extLst>
      <p:ext uri="{BB962C8B-B14F-4D97-AF65-F5344CB8AC3E}">
        <p14:creationId xmlns:p14="http://schemas.microsoft.com/office/powerpoint/2010/main" val="1945321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23D4DD-DB92-304A-A9A5-968F5AB6C694}" type="datetimeFigureOut">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5B7D-56DA-9442-BA3C-22D94832A187}" type="slidenum">
              <a:rPr lang="en-US" smtClean="0"/>
              <a:t>‹#›</a:t>
            </a:fld>
            <a:endParaRPr lang="en-US"/>
          </a:p>
        </p:txBody>
      </p:sp>
    </p:spTree>
    <p:extLst>
      <p:ext uri="{BB962C8B-B14F-4D97-AF65-F5344CB8AC3E}">
        <p14:creationId xmlns:p14="http://schemas.microsoft.com/office/powerpoint/2010/main" val="709808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p:txBody>
          <a:bodyPr/>
          <a:lstStyle>
            <a:lvl1pPr>
              <a:defRPr/>
            </a:lvl1pPr>
          </a:lstStyle>
          <a:p>
            <a:pPr>
              <a:defRPr/>
            </a:pPr>
            <a:endParaRPr lang="en-US"/>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7010400" y="6453336"/>
            <a:ext cx="2133600" cy="476250"/>
          </a:xfrm>
        </p:spPr>
        <p:txBody>
          <a:bodyPr/>
          <a:lstStyle>
            <a:lvl1pPr>
              <a:defRPr/>
            </a:lvl1pPr>
          </a:lstStyle>
          <a:p>
            <a:pPr>
              <a:defRPr/>
            </a:pPr>
            <a:fld id="{39A9441C-A09A-4422-9030-1E524ECE9949}" type="slidenum">
              <a:rPr lang="en-US"/>
              <a:pPr>
                <a:defRPr/>
              </a:pPr>
              <a:t>‹#›</a:t>
            </a:fld>
            <a:endParaRPr lang="en-US"/>
          </a:p>
        </p:txBody>
      </p:sp>
    </p:spTree>
    <p:extLst>
      <p:ext uri="{BB962C8B-B14F-4D97-AF65-F5344CB8AC3E}">
        <p14:creationId xmlns:p14="http://schemas.microsoft.com/office/powerpoint/2010/main" val="3375660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6001DB-D49B-47EB-BE1B-3D21D1A5E3A8}" type="slidenum">
              <a:rPr lang="en-US"/>
              <a:pPr>
                <a:defRPr/>
              </a:pPr>
              <a:t>‹#›</a:t>
            </a:fld>
            <a:endParaRPr lang="en-US"/>
          </a:p>
        </p:txBody>
      </p:sp>
    </p:spTree>
    <p:extLst>
      <p:ext uri="{BB962C8B-B14F-4D97-AF65-F5344CB8AC3E}">
        <p14:creationId xmlns:p14="http://schemas.microsoft.com/office/powerpoint/2010/main" val="4051979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D83A6D4E-A9BC-4E0C-B64E-B22B7A3A76D5}" type="slidenum">
              <a:rPr lang="en-US"/>
              <a:pPr>
                <a:defRPr/>
              </a:pPr>
              <a:t>‹#›</a:t>
            </a:fld>
            <a:endParaRPr lang="en-US"/>
          </a:p>
        </p:txBody>
      </p:sp>
    </p:spTree>
    <p:extLst>
      <p:ext uri="{BB962C8B-B14F-4D97-AF65-F5344CB8AC3E}">
        <p14:creationId xmlns:p14="http://schemas.microsoft.com/office/powerpoint/2010/main" val="196846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23D4DD-DB92-304A-A9A5-968F5AB6C694}" type="datetimeFigureOut">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5B7D-56DA-9442-BA3C-22D94832A187}" type="slidenum">
              <a:rPr lang="en-US" smtClean="0"/>
              <a:t>‹#›</a:t>
            </a:fld>
            <a:endParaRPr lang="en-US"/>
          </a:p>
        </p:txBody>
      </p:sp>
    </p:spTree>
    <p:extLst>
      <p:ext uri="{BB962C8B-B14F-4D97-AF65-F5344CB8AC3E}">
        <p14:creationId xmlns:p14="http://schemas.microsoft.com/office/powerpoint/2010/main" val="10840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23D4DD-DB92-304A-A9A5-968F5AB6C694}" type="datetimeFigureOut">
              <a:rPr lang="en-US" smtClean="0"/>
              <a:t>3/14/17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F65B7D-56DA-9442-BA3C-22D94832A187}" type="slidenum">
              <a:rPr lang="en-US" smtClean="0"/>
              <a:t>‹#›</a:t>
            </a:fld>
            <a:endParaRPr lang="en-US"/>
          </a:p>
        </p:txBody>
      </p:sp>
    </p:spTree>
    <p:extLst>
      <p:ext uri="{BB962C8B-B14F-4D97-AF65-F5344CB8AC3E}">
        <p14:creationId xmlns:p14="http://schemas.microsoft.com/office/powerpoint/2010/main" val="3450192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23D4DD-DB92-304A-A9A5-968F5AB6C694}" type="datetimeFigureOut">
              <a:rPr lang="en-US" smtClean="0"/>
              <a:t>3/14/17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65B7D-56DA-9442-BA3C-22D94832A187}" type="slidenum">
              <a:rPr lang="en-US" smtClean="0"/>
              <a:t>‹#›</a:t>
            </a:fld>
            <a:endParaRPr lang="en-US"/>
          </a:p>
        </p:txBody>
      </p:sp>
    </p:spTree>
    <p:extLst>
      <p:ext uri="{BB962C8B-B14F-4D97-AF65-F5344CB8AC3E}">
        <p14:creationId xmlns:p14="http://schemas.microsoft.com/office/powerpoint/2010/main" val="2500501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23D4DD-DB92-304A-A9A5-968F5AB6C694}" type="datetimeFigureOut">
              <a:rPr lang="en-US" smtClean="0"/>
              <a:t>3/14/17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F65B7D-56DA-9442-BA3C-22D94832A187}" type="slidenum">
              <a:rPr lang="en-US" smtClean="0"/>
              <a:t>‹#›</a:t>
            </a:fld>
            <a:endParaRPr lang="en-US"/>
          </a:p>
        </p:txBody>
      </p:sp>
    </p:spTree>
    <p:extLst>
      <p:ext uri="{BB962C8B-B14F-4D97-AF65-F5344CB8AC3E}">
        <p14:creationId xmlns:p14="http://schemas.microsoft.com/office/powerpoint/2010/main" val="171915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23D4DD-DB92-304A-A9A5-968F5AB6C694}" type="datetimeFigureOut">
              <a:rPr lang="en-US" smtClean="0"/>
              <a:t>3/14/17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F65B7D-56DA-9442-BA3C-22D94832A187}" type="slidenum">
              <a:rPr lang="en-US" smtClean="0"/>
              <a:t>‹#›</a:t>
            </a:fld>
            <a:endParaRPr lang="en-US"/>
          </a:p>
        </p:txBody>
      </p:sp>
    </p:spTree>
    <p:extLst>
      <p:ext uri="{BB962C8B-B14F-4D97-AF65-F5344CB8AC3E}">
        <p14:creationId xmlns:p14="http://schemas.microsoft.com/office/powerpoint/2010/main" val="405648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23D4DD-DB92-304A-A9A5-968F5AB6C694}" type="datetimeFigureOut">
              <a:rPr lang="en-US" smtClean="0"/>
              <a:t>3/14/17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F65B7D-56DA-9442-BA3C-22D94832A187}" type="slidenum">
              <a:rPr lang="en-US" smtClean="0"/>
              <a:t>‹#›</a:t>
            </a:fld>
            <a:endParaRPr lang="en-US"/>
          </a:p>
        </p:txBody>
      </p:sp>
    </p:spTree>
    <p:extLst>
      <p:ext uri="{BB962C8B-B14F-4D97-AF65-F5344CB8AC3E}">
        <p14:creationId xmlns:p14="http://schemas.microsoft.com/office/powerpoint/2010/main" val="3964452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23D4DD-DB92-304A-A9A5-968F5AB6C694}" type="datetimeFigureOut">
              <a:rPr lang="en-US" smtClean="0"/>
              <a:t>3/14/17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65B7D-56DA-9442-BA3C-22D94832A187}" type="slidenum">
              <a:rPr lang="en-US" smtClean="0"/>
              <a:t>‹#›</a:t>
            </a:fld>
            <a:endParaRPr lang="en-US"/>
          </a:p>
        </p:txBody>
      </p:sp>
    </p:spTree>
    <p:extLst>
      <p:ext uri="{BB962C8B-B14F-4D97-AF65-F5344CB8AC3E}">
        <p14:creationId xmlns:p14="http://schemas.microsoft.com/office/powerpoint/2010/main" val="3421520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23D4DD-DB92-304A-A9A5-968F5AB6C694}" type="datetimeFigureOut">
              <a:rPr lang="en-US" smtClean="0"/>
              <a:t>3/14/17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65B7D-56DA-9442-BA3C-22D94832A187}" type="slidenum">
              <a:rPr lang="en-US" smtClean="0"/>
              <a:t>‹#›</a:t>
            </a:fld>
            <a:endParaRPr lang="en-US"/>
          </a:p>
        </p:txBody>
      </p:sp>
    </p:spTree>
    <p:extLst>
      <p:ext uri="{BB962C8B-B14F-4D97-AF65-F5344CB8AC3E}">
        <p14:creationId xmlns:p14="http://schemas.microsoft.com/office/powerpoint/2010/main" val="34947110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23D4DD-DB92-304A-A9A5-968F5AB6C694}" type="datetimeFigureOut">
              <a:rPr lang="en-US" smtClean="0"/>
              <a:t>3/14/17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65B7D-56DA-9442-BA3C-22D94832A187}" type="slidenum">
              <a:rPr lang="en-US" smtClean="0"/>
              <a:t>‹#›</a:t>
            </a:fld>
            <a:endParaRPr lang="en-US"/>
          </a:p>
        </p:txBody>
      </p:sp>
    </p:spTree>
    <p:extLst>
      <p:ext uri="{BB962C8B-B14F-4D97-AF65-F5344CB8AC3E}">
        <p14:creationId xmlns:p14="http://schemas.microsoft.com/office/powerpoint/2010/main" val="3951457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tiff"/><Relationship Id="rId5" Type="http://schemas.openxmlformats.org/officeDocument/2006/relationships/hyperlink" Target="http://en.wikipedia.org/wiki/File:UCSD_Seal.svg" TargetMode="Externa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hapmap.ncbi.nlm.nih.gov/" TargetMode="External"/><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hyperlink" Target="http://www.1000genomes.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e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56.png"/><Relationship Id="rId5" Type="http://schemas.openxmlformats.org/officeDocument/2006/relationships/oleObject" Target="../embeddings/oleObject4.bin"/><Relationship Id="rId6" Type="http://schemas.openxmlformats.org/officeDocument/2006/relationships/image" Target="../media/image57.png"/><Relationship Id="rId7" Type="http://schemas.openxmlformats.org/officeDocument/2006/relationships/oleObject" Target="../embeddings/oleObject5.bin"/><Relationship Id="rId8" Type="http://schemas.openxmlformats.org/officeDocument/2006/relationships/image" Target="../media/image58.png"/><Relationship Id="rId1" Type="http://schemas.openxmlformats.org/officeDocument/2006/relationships/vmlDrawing" Target="../drawings/vmlDrawing3.vml"/><Relationship Id="rId2"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wmf"/><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3.wmf"/><Relationship Id="rId4" Type="http://schemas.openxmlformats.org/officeDocument/2006/relationships/image" Target="../media/image64.wmf"/><Relationship Id="rId1" Type="http://schemas.openxmlformats.org/officeDocument/2006/relationships/slideLayout" Target="../slideLayouts/slideLayout2.xml"/><Relationship Id="rId2" Type="http://schemas.openxmlformats.org/officeDocument/2006/relationships/image" Target="../media/image62.wm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oleObject" Target="../embeddings/oleObject2.bin"/><Relationship Id="rId5" Type="http://schemas.openxmlformats.org/officeDocument/2006/relationships/image" Target="../media/image22.png"/><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84095" y="1306329"/>
            <a:ext cx="9004300" cy="1577355"/>
          </a:xfrm>
          <a:prstGeom prst="rect">
            <a:avLst/>
          </a:prstGeom>
          <a:noFill/>
          <a:ln w="9525">
            <a:noFill/>
            <a:miter lim="800000"/>
            <a:headEnd/>
            <a:tailEnd/>
          </a:ln>
        </p:spPr>
        <p:txBody>
          <a:bodyPr wrap="square" anchor="ctr">
            <a:spAutoFit/>
          </a:bodyPr>
          <a:lstStyle/>
          <a:p>
            <a:pPr algn="ctr"/>
            <a:r>
              <a:rPr lang="en-US" sz="4000" b="1" dirty="0"/>
              <a:t>Modern Applied Population Genetics </a:t>
            </a:r>
          </a:p>
          <a:p>
            <a:pPr algn="ctr">
              <a:lnSpc>
                <a:spcPts val="1500"/>
              </a:lnSpc>
              <a:defRPr/>
            </a:pPr>
            <a:endParaRPr lang="en-US" sz="3400" b="1" dirty="0"/>
          </a:p>
          <a:p>
            <a:pPr algn="ctr">
              <a:defRPr/>
            </a:pPr>
            <a:r>
              <a:rPr lang="en-US" sz="2800" b="1" dirty="0" smtClean="0">
                <a:latin typeface="+mn-lt"/>
              </a:rPr>
              <a:t>Nicholas J. Schork, Ph.D.</a:t>
            </a:r>
            <a:endParaRPr lang="en-US" sz="2800" dirty="0" smtClean="0">
              <a:latin typeface="+mn-lt"/>
            </a:endParaRPr>
          </a:p>
          <a:p>
            <a:pPr algn="ctr">
              <a:defRPr/>
            </a:pPr>
            <a:r>
              <a:rPr lang="en-US" sz="1600" b="1" dirty="0" smtClean="0">
                <a:solidFill>
                  <a:schemeClr val="tx1">
                    <a:lumMod val="50000"/>
                    <a:lumOff val="50000"/>
                  </a:schemeClr>
                </a:solidFill>
                <a:latin typeface="+mn-lt"/>
              </a:rPr>
              <a:t>(JCVI, UCSD</a:t>
            </a:r>
            <a:r>
              <a:rPr lang="en-US" sz="1600" b="1" dirty="0" smtClean="0">
                <a:solidFill>
                  <a:schemeClr val="tx1">
                    <a:lumMod val="50000"/>
                    <a:lumOff val="50000"/>
                  </a:schemeClr>
                </a:solidFill>
              </a:rPr>
              <a:t>, </a:t>
            </a:r>
            <a:r>
              <a:rPr lang="en-US" sz="1600" b="1" dirty="0" smtClean="0">
                <a:solidFill>
                  <a:schemeClr val="tx1">
                    <a:lumMod val="50000"/>
                    <a:lumOff val="50000"/>
                  </a:schemeClr>
                </a:solidFill>
                <a:latin typeface="+mn-lt"/>
              </a:rPr>
              <a:t>La </a:t>
            </a:r>
            <a:r>
              <a:rPr lang="en-US" sz="1600" b="1" dirty="0">
                <a:solidFill>
                  <a:schemeClr val="tx1">
                    <a:lumMod val="50000"/>
                    <a:lumOff val="50000"/>
                  </a:schemeClr>
                </a:solidFill>
                <a:latin typeface="+mn-lt"/>
              </a:rPr>
              <a:t>Jolla, </a:t>
            </a:r>
            <a:r>
              <a:rPr lang="en-US" sz="1600" b="1" dirty="0" smtClean="0">
                <a:solidFill>
                  <a:schemeClr val="tx1">
                    <a:lumMod val="50000"/>
                    <a:lumOff val="50000"/>
                  </a:schemeClr>
                </a:solidFill>
                <a:latin typeface="+mn-lt"/>
              </a:rPr>
              <a:t>CA; </a:t>
            </a:r>
            <a:r>
              <a:rPr lang="en-US" sz="1600" b="1" dirty="0" err="1" smtClean="0">
                <a:solidFill>
                  <a:schemeClr val="tx1">
                    <a:lumMod val="50000"/>
                    <a:lumOff val="50000"/>
                  </a:schemeClr>
                </a:solidFill>
                <a:latin typeface="+mn-lt"/>
              </a:rPr>
              <a:t>TGen</a:t>
            </a:r>
            <a:r>
              <a:rPr lang="en-US" sz="1600" b="1" dirty="0" smtClean="0">
                <a:solidFill>
                  <a:schemeClr val="tx1">
                    <a:lumMod val="50000"/>
                    <a:lumOff val="50000"/>
                  </a:schemeClr>
                </a:solidFill>
                <a:latin typeface="+mn-lt"/>
              </a:rPr>
              <a:t>, Phoenix AZ)</a:t>
            </a:r>
          </a:p>
        </p:txBody>
      </p:sp>
      <p:sp>
        <p:nvSpPr>
          <p:cNvPr id="1028" name="Text Box 3"/>
          <p:cNvSpPr txBox="1">
            <a:spLocks noChangeArrowheads="1"/>
          </p:cNvSpPr>
          <p:nvPr/>
        </p:nvSpPr>
        <p:spPr bwMode="auto">
          <a:xfrm>
            <a:off x="116718" y="3511429"/>
            <a:ext cx="8259082" cy="400110"/>
          </a:xfrm>
          <a:prstGeom prst="rect">
            <a:avLst/>
          </a:prstGeom>
          <a:noFill/>
          <a:ln w="9525">
            <a:noFill/>
            <a:miter lim="800000"/>
            <a:headEnd/>
            <a:tailEnd/>
          </a:ln>
        </p:spPr>
        <p:txBody>
          <a:bodyPr wrap="square">
            <a:spAutoFit/>
          </a:bodyPr>
          <a:lstStyle/>
          <a:p>
            <a:pPr marL="274320" indent="-182880">
              <a:buFont typeface="+mj-lt"/>
              <a:buAutoNum type="arabicPeriod"/>
              <a:defRPr/>
            </a:pPr>
            <a:r>
              <a:rPr lang="en-US" sz="2000" dirty="0"/>
              <a:t> </a:t>
            </a:r>
            <a:r>
              <a:rPr lang="en-US" sz="2000" dirty="0" smtClean="0"/>
              <a:t>Views on Global Human Genetic Variation and </a:t>
            </a:r>
            <a:r>
              <a:rPr lang="en-US" sz="2000" dirty="0" err="1" smtClean="0"/>
              <a:t>Lewontin’s</a:t>
            </a:r>
            <a:r>
              <a:rPr lang="en-US" sz="2000" dirty="0" smtClean="0"/>
              <a:t> Studies &amp; Fallacy</a:t>
            </a:r>
            <a:endParaRPr lang="en-US" sz="2000" dirty="0"/>
          </a:p>
        </p:txBody>
      </p:sp>
      <p:sp>
        <p:nvSpPr>
          <p:cNvPr id="11" name="Text Box 3"/>
          <p:cNvSpPr txBox="1">
            <a:spLocks noChangeArrowheads="1"/>
          </p:cNvSpPr>
          <p:nvPr/>
        </p:nvSpPr>
        <p:spPr bwMode="auto">
          <a:xfrm>
            <a:off x="116718" y="4037545"/>
            <a:ext cx="8872495" cy="400110"/>
          </a:xfrm>
          <a:prstGeom prst="rect">
            <a:avLst/>
          </a:prstGeom>
          <a:noFill/>
          <a:ln w="9525">
            <a:noFill/>
            <a:miter lim="800000"/>
            <a:headEnd/>
            <a:tailEnd/>
          </a:ln>
        </p:spPr>
        <p:txBody>
          <a:bodyPr wrap="square">
            <a:spAutoFit/>
          </a:bodyPr>
          <a:lstStyle/>
          <a:p>
            <a:pPr marL="274320" indent="-182880">
              <a:defRPr/>
            </a:pPr>
            <a:r>
              <a:rPr lang="en-US" sz="2000" dirty="0" smtClean="0"/>
              <a:t>2. Global Human Functional Genomic Diversity: Stratification and Its Consequences</a:t>
            </a:r>
          </a:p>
        </p:txBody>
      </p:sp>
      <p:sp>
        <p:nvSpPr>
          <p:cNvPr id="12" name="Text Box 3"/>
          <p:cNvSpPr txBox="1">
            <a:spLocks noChangeArrowheads="1"/>
          </p:cNvSpPr>
          <p:nvPr/>
        </p:nvSpPr>
        <p:spPr bwMode="auto">
          <a:xfrm>
            <a:off x="116718" y="4563661"/>
            <a:ext cx="7606891" cy="400110"/>
          </a:xfrm>
          <a:prstGeom prst="rect">
            <a:avLst/>
          </a:prstGeom>
          <a:noFill/>
          <a:ln w="9525">
            <a:noFill/>
            <a:miter lim="800000"/>
            <a:headEnd/>
            <a:tailEnd/>
          </a:ln>
        </p:spPr>
        <p:txBody>
          <a:bodyPr wrap="none">
            <a:spAutoFit/>
          </a:bodyPr>
          <a:lstStyle/>
          <a:p>
            <a:pPr marL="274320" indent="-182880">
              <a:defRPr/>
            </a:pPr>
            <a:r>
              <a:rPr lang="en-US" sz="2000" dirty="0" smtClean="0"/>
              <a:t>3. Admixture: Characterization, Consequences and Admixture Mapping</a:t>
            </a:r>
            <a:endParaRPr lang="en-US" sz="2000" dirty="0"/>
          </a:p>
        </p:txBody>
      </p:sp>
      <p:sp>
        <p:nvSpPr>
          <p:cNvPr id="13" name="Text Box 3"/>
          <p:cNvSpPr txBox="1">
            <a:spLocks noChangeArrowheads="1"/>
          </p:cNvSpPr>
          <p:nvPr/>
        </p:nvSpPr>
        <p:spPr bwMode="auto">
          <a:xfrm>
            <a:off x="116718" y="5089777"/>
            <a:ext cx="7907678" cy="400110"/>
          </a:xfrm>
          <a:prstGeom prst="rect">
            <a:avLst/>
          </a:prstGeom>
          <a:noFill/>
          <a:ln w="9525">
            <a:noFill/>
            <a:miter lim="800000"/>
            <a:headEnd/>
            <a:tailEnd/>
          </a:ln>
        </p:spPr>
        <p:txBody>
          <a:bodyPr wrap="none">
            <a:spAutoFit/>
          </a:bodyPr>
          <a:lstStyle/>
          <a:p>
            <a:pPr marL="274320" indent="-182880">
              <a:buFont typeface="+mj-lt"/>
              <a:buAutoNum type="arabicPeriod" startAt="4"/>
              <a:defRPr/>
            </a:pPr>
            <a:r>
              <a:rPr lang="en-US" sz="2000" dirty="0"/>
              <a:t> </a:t>
            </a:r>
            <a:r>
              <a:rPr lang="en-US" sz="2000" dirty="0" smtClean="0"/>
              <a:t>Population Genetics and Evolutionary Genetics: Integration and Impact</a:t>
            </a:r>
            <a:endParaRPr lang="en-US" sz="2000" dirty="0"/>
          </a:p>
        </p:txBody>
      </p:sp>
      <p:sp>
        <p:nvSpPr>
          <p:cNvPr id="3" name="AutoShape 2"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63500" y="-384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jpeg;base64,/9j/4AAQSkZJRgABAQAAAQABAAD/2wCEAAkGBwgRERUUExMVExUVDRYXGRgXGSEcHxcbHBwfFiIdGxweIDQsHCAoHhwaLTEkJSkrOjo6HB81OD8wNy0tLisBCgoKDAwNGhAQGjclHx0tNTcsMTc3ODc3MTc1LCw3KzYyNzYsNDItLjQ3LCsrNTc2KystLywsKy0sKzc4Kzc3K//AABEIAC4AiAMBIgACEQEDEQH/xAAbAAADAAMBAQAAAAAAAAAAAAAABQYDBAcCAf/EADcQAAIBAwMBBQUHAgcAAAAAAAECAwAEEQUSIQYTIjFBUTJSYXGSBxQjcpHR0hVTM0JDYoGTof/EABgBAQEBAQEAAAAAAAAAAAAAAAADAQIE/8QAIhEBAQABAwQCAwAAAAAAAAAAAAERAhKRAxNRYSFxIkFS/9oADAMBAAIRAxEAPwDuNFFIOv5HXS70qSCLCYgg4IOw8g0D+ilfS7E2duSck2sfJ/KKR/aZqF5HbwwwuYnur2ODeviqse9g+RI4z8TQWFFR2pNZ6DYPLEskyiZCwklZmO7ahIZs+Qzj1zWbU+o9Zhs47g2kaOdxeOa4WMRjxA34OWI8qCroqB1XqO0urXTLkJKBPqlsAqybNrGTYQ+Ad6g5yvGceVe+rPtBmtJbhYrX7wlpAjzv2gXYZCQqgYOfA5+XnQXdFIupreW602dUyryWLFNp5D7dy4I/3YqJ6V1OS9vLBy52QaF2sgycb3OzveuAvn60HU6Kh+nPtAF1dRxGEJHcCUwOJAzN2eSe0QD8PIBI5Ph5Vq2v2kTtMitabYG1Q2Rl7QEiXOFwmOQcrk+WfOg6FRURaa5rza1NbFFNultG2NwGxWJ/E9nLEkY2k8YrxY/aJHLeJF2IEEl29vHL2gLGRATlo8ZVCRgNmguq+Ag1J6J1Zd3V/ParakRW8jJJNvGPAFQFxkk97I8sD1p5o+jW1rv7NnO9sne27HlhfQfAUDGiiigKm+vLDWbm0a3tRF+OrRyNISNiMMErgcn4VSVgumueOzCnnncSP0xWW4mWyZuChbLWYWs44WiNvHEUuNwO5sKoUp6chs/8Vj656emvrYJE4iminSWJ2HAdDnBxzg+GR8+fCme7VPdi+o/tQH1P3YvqP7VPuzxeFO3fM5S+taP1Nf6dJBcLbxzm4QrsZtpRSrZJI4bIbw+FZeuum9Sup7aWEQyiHtQYpyduXXaH4ByVqk36lzlYvA/5j4/pWESa17kH1N+1bOpPF4T1/jcJO26L1NbDTrctGXtNSimkOTgqsxlO3jxwfDipn7U7Oa3a/aKa3IvYLdZIWJ7XepIXs1A53bj411LtdZ92D6m/atSbT7p5BK1taNIo4dhlhj0YrkVvcni8ON3o3sYyIkU+USg/oBUb0D0RcWL3hlZGWd9sYUnuxAsQDkcHvD19mqSaTXdx2pAVzxl2zj492vHbdQe5b/W38avOlb+5ylevJ8bbxU10P0jf2MqrJBaMkXabblciVs5xkY4OCQef1rRh6C1cIg3RZXqYXx7x/wAIFOPZ9runjw+NWnadQ/27f62/jQ8vUGBtS33ZOcu2McYx3fzf+VmvRtmcqdLXOpq2yWffxCz+i6rHq7XcfZtBNaJFICSGTYSwKjHOc0o6b6MvbS6OYLSaH73JKs7ZEyBssFA24JDY5z4Z+VUpm6lH+na/9jfxr72vUv8Abtvrb+NS3enq7F/qcxq9KaDd2txfSSFCtzeCRNpJIAUL3sjg5+dU1K9Pl1kviZYAuD7DMTn5ECmlbLlPXo23GRRRRWuBSrVrO5kmtWT2YrlmfnHdMToOPPvMvFNaKDFdIzIwHiUYD5kVLdEaFq1o7CZ98f3SFY8tkq3LOh9QHJwfQgeVV1FAn6ssGuLZowHYllOEKg90hud/DDjlT4jIrb0WK5S3iWUIsiwIGEfsggYIX4Vu0UCibSUa9SfYuFgcFvPdldpx+UNzTC+jdonVfFomA+ZBFZ6KDU0mGRIIkf2lgRW5zyFAPPnzS4aOf6ibjYuz7kFznntN5JOPy45p5RQamr28ksEsanDPC6g+hIIFK+mLO/V55Zl7PtDCFTcGIEcYQnI4GWz+nxp/RQKOp9L+8w7QoZhLGRnjADAtz+XNNY40UBQMAAAAeQFeqKCZ0rS7+O/uJXX8OSTKtlTgbEXHvDlTwOKpqKKAooooP//Z"/>
          <p:cNvSpPr>
            <a:spLocks noChangeAspect="1" noChangeArrowheads="1"/>
          </p:cNvSpPr>
          <p:nvPr/>
        </p:nvSpPr>
        <p:spPr bwMode="auto">
          <a:xfrm>
            <a:off x="215900" y="-2317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hQSEA8PEhQVFRUVFBgXFxYXFxYXFhYWFBwWGRskGRQXHCgeFxwkHhMeIDEgJSoqLi0sGCoxNTAqQSgrLDUBCQoKDgwOGA8OFy4kHR8pKTUqNTU1NSwzLTU1NjUpKTA1KSo1Lik2NSkpNTUpKiwqKiw2NjYyNSkuKSkpKSkpKf/AABEIADIAqAMBIgACEQEDEQH/xAAcAAADAQADAQEAAAAAAAAAAAAABgcFAgMEAQj/xAA6EAABAwMCAwUFBQcFAAAAAAABAgMRAAQSBSEGEzEHIkFRkRQWU2GiMkJScdIXIzOBgqPRFSQ2ofD/xAAYAQEBAQEBAAAAAAAAAAAAAAAAAQMEAv/EACURAAIBAwMEAgMAAAAAAAAAAAABAgMRkQQUIRNRUlNhsSMxcf/aAAwDAQACEQMRAD8ApWucbC21Cx0/lFRufv5gBG6h9nHf7PmKZ6l3HX/ItD/995dVGgCkvintLRbXAsbdhy7uYktt7BM77qAUZjfYGB1inSpV2QJDt9rd0vdwvYyeqUqW8SPoSP6KAonD2puXFs2+6yq3WqZaWZUmCRuSB5T08a0aUO1XU3bfS33mXFNrCm4UkwRK0g7/AJV09mtpeKZN7eXBcNy22pDfg0kAwR4SoEE7eHU0A61gcYcVGxbZcFu4/wAx0N4t9UyCZ6HygDxJ6ipNxBxSuxeZcY1Z29cQ7D7RH7opG5gjuwYx2J6yIinnti1l63tbNbDq2lKu0pUUGCU4OmD8pA9KAf6KQu1fiN9hq0tbVWD129ywsdUplIMHwJU4kT4Caw9DevLbX2NNevXbhoMqX3u7lKFK7wkzB6b9IoCm6xfli3ffCMy22peExlgCYmDHTypf0jtAQ/pbuqcspDYclvKTLfQZR47eHjTU42FApIkEQR5g9a/Pab42uk63ppPeReIbE9SlZIMfytp/q+dAWzg/iI31o3dlotBZVCSrLZJKZmB1itqpzxZqrmkaHatMwl4pbZSdjispKlkTtPdVE+dY3CXEjjOrW1mNQN+zcNd5ROWDoCj3T4fY9FUBX6Kk/EF5eP6+5prF45btrYSo4wrEBORwG0EkdZ8TWh2U6vcXDOpWj7y1rYdLaXjusZZp2J6wW8hPnQDxY6+w88/btOJW4zAcSmTgSSIJ6TKTt8q0Ki/Zpobh1XU4unhyHxzIx/3MLdH7388SdvxGtDjLihb2quaf7d7Aww1KnAQCt1QBAnyGQ2noDQFYoqdcAcUvXWj3i3XCp1jnN80HdWLYWkyPEZjf5TXg7JFX93hf3F2pTLebSWjuXFeKlER0J2menhQD/wD6q6HQ2WDBVGYKikCSJPcHgJjp86K1aKAlFtbXmpazZXrtm5as2oklyQVEZERIEklQ6DYDrTbrusXzeo2LDFvnaufxncScdzPeBhEAA79ZimjMeYozHmKl0U5VJrnSb7SdTuru0tlXVtdEqU2ickqJKtwJIIUpRBgiFEbVV+YPMetGY8xS6FhC41Tc3+hqi1cQ+4UHkfaWnFweYHgJ6Ctq30p1WjItUyh42QbAOxSvl4wT4b7T4UxhY8xRzR5j1pch+fbzh69c0xjT0aa6hbDyluO4gc0kOJTA6r2c3IkDER1qi9sGjPXNrZoYaW6pN0lagkSQnB0SflKh60+cweY9RRzR5j1FW4uI3atw0/cNWlzapzetXuYlG0qEpO0kSQptJjxE0raLqD7/ABOw7cMG3WbdX7oqyISG1QSR5mdoql8Uaa7cMBu3ujbLCwrmJAUSBOxEjYz/ANVjcJcAi2uXL64uVXVytOOagAEp26CSZgRPgNooBzqNcTcB3DmvJUhpZtXnmHXFgdyWx3sj/Ij+qrFzk+Y9RRzk+Y9RVsyXQodqnCrl9YctgS604HUJkDKApJAJ2mFmJ8a8fBt6XH2kuaP7KtKCVP8ALQhIWBHcOIVvv+Xz60985PmPUUc5PmPUUsxdE8GhP+8/tnKXyPZ8ebHcywiJ85rs7K9Eft3tXU80tsOXGSCoRmnJ4yPl3h60/h0eY9RXznp/En1FQ9Ln9Ey4Wsrqy1q/Sq1cWzdvSH0/w0JlxYJIBH38YMGa4cUcPPW2rr1FNl7cw+2ErbCUrUhYCRISoHfuAgx4kSKqHPT+JPqKOen8SfUUFn2FrTEl3TbkosjZqcQ8AxilKicSlJISBuoRXi7INJettNDT7am185w4qEGCRFOXPT+JPqK+pdB2BB/IigsznRRRQhh2ej2boUpsBYStSFFK1GFoMKB36giCK9Huxb/D+pf+azeArNbbN2HEKQVX92sBQIJQt1RSRPUEGQaZq59rQ9ccI33FbzeWLXJ0/F1ebeLTnLcPMMIckDFXe2MkCPnWj7s2/wAP6l/5qY6nwpdJTc3DLTh59+4h9rFUraTcBxl1KY3x3Ej7qvzqxU2tD1xwhuKvm8syHdKtWEqfXi2lAJUtSyEpEQZKjA614NM0LT7hHNYCHUSRkhxahI6iQrrXr4ytEO2TzbiHlpOOzCcnQQoEFKfGCAf5V5+BXrlVu57UlQh1QaU42lp1xqEwpxpOyVTkPmAD416WnpJWUFgxqN1HefP95PR7mWnwvrX+qsZoaQp0MJcZLhVhgHlZZTERl1kRTpSpbacsa2+9yyGzZtpC8e4VhwkgKiMo3p0KXgsGfTh2Roe5lp8L61/qrj/oVmw42CEoW5khAK1yslKsgkFW5xmt2lzia0Wu70hSEKUlu5WpZAJCEll0AqI6CSBv51VRpp3UVgdOHZHZ7h2fwfrc/VWdq2iaXa4e0FDWc45urTOMTEq8Mh604UtdpFit3S71ttCnHFNQlKUlSiZT0A38K7NzW83lmGz0/rjhHDT+FdOfbDrKUuIMwpLjhBjY75edej3Es/hfW5+qt5CQBAEVyNNzW83ljZ6f1xwhWstI03BpxsoKbkKabUHVkO5pVkEnLc4pV08jR+zLT/gf3Hf10s8Oae+E6NYKt3kqsrlxbrqkQyUJQ+gFDkwvLnAgDyM1T6wqfld6nL+eTu09Seli46eTgn24+hH1bhDR7UJNwENBU4lbzqZiJiV/MetduncC6VcNh1ltLiCSApLrpEjY75+daXH9mp3Tb1ttBWtTKglKRkokx0A3mtu0bhCBEd0bRHhWfSh4o6N/qvbLLFz9mWn/AAP7jv666eGLHSk3J9iU2XkpUCEurWQJhXdKiOtN9T7s3Q60osupvE7vHBy3ShhMuFQKXsclEjwJ8aqpwXKSJLW6iacZVZNP5ZQaKKK9nIFFFFAEUUUUAUUUUAUUUUAUUUUAUUUUAUUUUARRRRQBRRRQBXyK+0UAUUUUB//Z"/>
          <p:cNvSpPr>
            <a:spLocks noChangeAspect="1" noChangeArrowheads="1"/>
          </p:cNvSpPr>
          <p:nvPr/>
        </p:nvSpPr>
        <p:spPr bwMode="auto">
          <a:xfrm>
            <a:off x="368300" y="-793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blast.jcvi.org/web-hmm/images/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803" y="6113255"/>
            <a:ext cx="1576812" cy="4730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nschork\AppData\Local\Microsoft\Windows\Temporary Internet Files\Content.IE5\KSQ3W6NF\PastedGraphic-1.ti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4115" y="6066885"/>
            <a:ext cx="1143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UCSD Seal.sv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900" y="5950317"/>
            <a:ext cx="798920" cy="7989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GEN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6066885"/>
            <a:ext cx="1409700" cy="6146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1600" y="5832492"/>
            <a:ext cx="2133600" cy="103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095" y="88529"/>
            <a:ext cx="752863" cy="78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180705" y="140984"/>
            <a:ext cx="1808508" cy="307777"/>
          </a:xfrm>
          <a:prstGeom prst="rect">
            <a:avLst/>
          </a:prstGeom>
          <a:noFill/>
        </p:spPr>
        <p:txBody>
          <a:bodyPr wrap="none" rtlCol="0">
            <a:spAutoFit/>
          </a:bodyPr>
          <a:lstStyle/>
          <a:p>
            <a:r>
              <a:rPr lang="en-US" sz="1400" b="1" i="1" dirty="0" smtClean="0"/>
              <a:t>BIOM 262</a:t>
            </a:r>
            <a:r>
              <a:rPr lang="en-US" sz="1400" b="1" dirty="0" smtClean="0"/>
              <a:t>: 3/14/2017</a:t>
            </a:r>
            <a:endParaRPr lang="en-US" sz="1400" b="1" dirty="0"/>
          </a:p>
        </p:txBody>
      </p:sp>
    </p:spTree>
    <p:extLst>
      <p:ext uri="{BB962C8B-B14F-4D97-AF65-F5344CB8AC3E}">
        <p14:creationId xmlns:p14="http://schemas.microsoft.com/office/powerpoint/2010/main" val="1122877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1" grpId="0"/>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667000"/>
            <a:ext cx="2428875" cy="375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60" y="1171575"/>
            <a:ext cx="640080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04800" y="302567"/>
            <a:ext cx="8569590" cy="461665"/>
          </a:xfrm>
          <a:prstGeom prst="rect">
            <a:avLst/>
          </a:prstGeom>
        </p:spPr>
        <p:txBody>
          <a:bodyPr wrap="none">
            <a:spAutoFit/>
          </a:bodyPr>
          <a:lstStyle/>
          <a:p>
            <a:r>
              <a:rPr lang="en-US" sz="2400" b="1" dirty="0" smtClean="0"/>
              <a:t>International </a:t>
            </a:r>
            <a:r>
              <a:rPr lang="en-US" sz="2400" b="1" dirty="0" err="1" smtClean="0"/>
              <a:t>HapMap</a:t>
            </a:r>
            <a:r>
              <a:rPr lang="en-US" sz="2400" b="1" dirty="0" smtClean="0"/>
              <a:t> Database</a:t>
            </a:r>
            <a:r>
              <a:rPr lang="en-US" sz="2400" dirty="0" smtClean="0"/>
              <a:t>: </a:t>
            </a:r>
            <a:r>
              <a:rPr lang="en-US" sz="2400" dirty="0" smtClean="0">
                <a:hlinkClick r:id="rId4"/>
              </a:rPr>
              <a:t>http://hapmap.ncbi.nlm.nih.gov/</a:t>
            </a:r>
            <a:r>
              <a:rPr lang="en-US" sz="2400" dirty="0" smtClean="0"/>
              <a:t> </a:t>
            </a:r>
            <a:endParaRPr lang="en-US" sz="2400" dirty="0"/>
          </a:p>
        </p:txBody>
      </p:sp>
    </p:spTree>
    <p:extLst>
      <p:ext uri="{BB962C8B-B14F-4D97-AF65-F5344CB8AC3E}">
        <p14:creationId xmlns:p14="http://schemas.microsoft.com/office/powerpoint/2010/main" val="9518517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6" y="1837054"/>
            <a:ext cx="8977343" cy="4264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61772" y="381000"/>
            <a:ext cx="7213770" cy="461665"/>
          </a:xfrm>
          <a:prstGeom prst="rect">
            <a:avLst/>
          </a:prstGeom>
        </p:spPr>
        <p:txBody>
          <a:bodyPr wrap="none">
            <a:spAutoFit/>
          </a:bodyPr>
          <a:lstStyle/>
          <a:p>
            <a:r>
              <a:rPr lang="en-US" sz="2400" b="1" dirty="0" smtClean="0"/>
              <a:t>1000 Genomes Project</a:t>
            </a:r>
            <a:r>
              <a:rPr lang="en-US" sz="2400" dirty="0" smtClean="0"/>
              <a:t>: </a:t>
            </a:r>
            <a:r>
              <a:rPr lang="en-US" sz="2400" dirty="0" smtClean="0">
                <a:hlinkClick r:id="rId3"/>
              </a:rPr>
              <a:t>http://www.1000genomes.org/</a:t>
            </a:r>
            <a:r>
              <a:rPr lang="en-US" sz="2400" dirty="0" smtClean="0"/>
              <a:t> </a:t>
            </a:r>
            <a:endParaRPr lang="en-US" sz="2400" dirty="0"/>
          </a:p>
        </p:txBody>
      </p:sp>
    </p:spTree>
    <p:extLst>
      <p:ext uri="{BB962C8B-B14F-4D97-AF65-F5344CB8AC3E}">
        <p14:creationId xmlns:p14="http://schemas.microsoft.com/office/powerpoint/2010/main" val="21407604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7859" y="304800"/>
            <a:ext cx="8817991" cy="523220"/>
          </a:xfrm>
          <a:prstGeom prst="rect">
            <a:avLst/>
          </a:prstGeom>
          <a:noFill/>
        </p:spPr>
        <p:txBody>
          <a:bodyPr wrap="none" rtlCol="0">
            <a:spAutoFit/>
          </a:bodyPr>
          <a:lstStyle/>
          <a:p>
            <a:r>
              <a:rPr lang="en-US" sz="2800" b="1" dirty="0" smtClean="0"/>
              <a:t>Genetic Distance Measures Make Different Assumptions…</a:t>
            </a:r>
            <a:endParaRPr lang="en-US" sz="2800" b="1" dirty="0"/>
          </a:p>
        </p:txBody>
      </p:sp>
      <p:grpSp>
        <p:nvGrpSpPr>
          <p:cNvPr id="2" name="Group 1"/>
          <p:cNvGrpSpPr/>
          <p:nvPr/>
        </p:nvGrpSpPr>
        <p:grpSpPr>
          <a:xfrm>
            <a:off x="350743" y="914400"/>
            <a:ext cx="3767436" cy="846852"/>
            <a:chOff x="533400" y="1256758"/>
            <a:chExt cx="4337050" cy="1076536"/>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371600"/>
              <a:ext cx="4337050" cy="961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56758"/>
              <a:ext cx="3600450" cy="229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61" y="1828800"/>
            <a:ext cx="3327400" cy="475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013234"/>
            <a:ext cx="3531080" cy="352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1590" y="4868911"/>
            <a:ext cx="4229100" cy="1716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96247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5" name="Picture 4" descr="ECB, Fig"/>
          <p:cNvPicPr>
            <a:picLocks noChangeAspect="1" noChangeArrowheads="1"/>
          </p:cNvPicPr>
          <p:nvPr/>
        </p:nvPicPr>
        <p:blipFill>
          <a:blip r:embed="rId2"/>
          <a:srcRect/>
          <a:stretch>
            <a:fillRect/>
          </a:stretch>
        </p:blipFill>
        <p:spPr bwMode="auto">
          <a:xfrm>
            <a:off x="3527425" y="3548063"/>
            <a:ext cx="5476875" cy="3182937"/>
          </a:xfrm>
          <a:prstGeom prst="rect">
            <a:avLst/>
          </a:prstGeom>
          <a:noFill/>
          <a:ln w="9525">
            <a:noFill/>
            <a:miter lim="800000"/>
            <a:headEnd/>
            <a:tailEnd/>
          </a:ln>
        </p:spPr>
      </p:pic>
      <p:pic>
        <p:nvPicPr>
          <p:cNvPr id="8" name="Picture 8" descr="C:\Nik's Stuff\Talks\UCI Imaging Genetics Talk 011711\EuropeanExpansions.png"/>
          <p:cNvPicPr>
            <a:picLocks noChangeAspect="1" noChangeArrowheads="1"/>
          </p:cNvPicPr>
          <p:nvPr/>
        </p:nvPicPr>
        <p:blipFill>
          <a:blip r:embed="rId3"/>
          <a:srcRect/>
          <a:stretch>
            <a:fillRect/>
          </a:stretch>
        </p:blipFill>
        <p:spPr bwMode="auto">
          <a:xfrm>
            <a:off x="304800" y="1447800"/>
            <a:ext cx="3990975" cy="28575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DF88D9C2-0AE5-4F10-A979-40F852FC26E7}" type="slidenum">
              <a:rPr lang="en-US" smtClean="0"/>
              <a:pPr>
                <a:defRPr/>
              </a:pPr>
              <a:t>13</a:t>
            </a:fld>
            <a:endParaRPr lang="en-US"/>
          </a:p>
        </p:txBody>
      </p:sp>
      <p:sp>
        <p:nvSpPr>
          <p:cNvPr id="6" name="Text Box 7"/>
          <p:cNvSpPr txBox="1">
            <a:spLocks noChangeArrowheads="1"/>
          </p:cNvSpPr>
          <p:nvPr/>
        </p:nvSpPr>
        <p:spPr bwMode="auto">
          <a:xfrm>
            <a:off x="152400" y="239915"/>
            <a:ext cx="8763000" cy="954107"/>
          </a:xfrm>
          <a:prstGeom prst="rect">
            <a:avLst/>
          </a:prstGeom>
          <a:noFill/>
          <a:ln w="9525">
            <a:noFill/>
            <a:miter lim="800000"/>
            <a:headEnd/>
            <a:tailEnd/>
          </a:ln>
        </p:spPr>
        <p:txBody>
          <a:bodyPr wrap="square">
            <a:prstTxWarp prst="textNoShape">
              <a:avLst/>
            </a:prstTxWarp>
            <a:spAutoFit/>
          </a:bodyPr>
          <a:lstStyle/>
          <a:p>
            <a:pPr algn="ctr"/>
            <a:r>
              <a:rPr lang="en-US" sz="2800" b="1" dirty="0" smtClean="0"/>
              <a:t>Migration and Admixture Push Initial Heterogeneity but Move Towards Equilibrium</a:t>
            </a:r>
            <a:endParaRPr lang="en-US" sz="2800" b="1" dirty="0"/>
          </a:p>
        </p:txBody>
      </p:sp>
    </p:spTree>
    <p:extLst>
      <p:ext uri="{BB962C8B-B14F-4D97-AF65-F5344CB8AC3E}">
        <p14:creationId xmlns:p14="http://schemas.microsoft.com/office/powerpoint/2010/main" val="1004729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35004" y="3276600"/>
            <a:ext cx="4181475" cy="3138809"/>
            <a:chOff x="4191000" y="2895600"/>
            <a:chExt cx="4562475" cy="350520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895600"/>
              <a:ext cx="4562475" cy="3410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191000" y="6248400"/>
              <a:ext cx="381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112743" y="1023140"/>
            <a:ext cx="4778704" cy="1469630"/>
            <a:chOff x="105953" y="1435495"/>
            <a:chExt cx="4778704" cy="146963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53" y="1435495"/>
              <a:ext cx="4778704"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53" y="2743200"/>
              <a:ext cx="21431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750" y="184940"/>
            <a:ext cx="3974002"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370" y="2667000"/>
            <a:ext cx="32194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47155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a:xfrm>
            <a:off x="76200" y="274638"/>
            <a:ext cx="8991600" cy="563562"/>
          </a:xfrm>
        </p:spPr>
        <p:txBody>
          <a:bodyPr>
            <a:noAutofit/>
          </a:bodyPr>
          <a:lstStyle/>
          <a:p>
            <a:pPr eaLnBrk="1" hangingPunct="1"/>
            <a:r>
              <a:rPr lang="en-US" sz="2800" b="1" dirty="0" smtClean="0"/>
              <a:t>Hardy-Weinberg Equilibrium (1908): Population Diagnostics</a:t>
            </a:r>
          </a:p>
        </p:txBody>
      </p:sp>
      <p:sp>
        <p:nvSpPr>
          <p:cNvPr id="191490" name="Rectangle 8"/>
          <p:cNvSpPr>
            <a:spLocks noChangeArrowheads="1"/>
          </p:cNvSpPr>
          <p:nvPr/>
        </p:nvSpPr>
        <p:spPr bwMode="auto">
          <a:xfrm>
            <a:off x="228600" y="908720"/>
            <a:ext cx="8686800" cy="5847755"/>
          </a:xfrm>
          <a:prstGeom prst="rect">
            <a:avLst/>
          </a:prstGeom>
          <a:noFill/>
          <a:ln w="9525">
            <a:noFill/>
            <a:miter lim="800000"/>
            <a:headEnd/>
            <a:tailEnd/>
          </a:ln>
        </p:spPr>
        <p:txBody>
          <a:bodyPr>
            <a:prstTxWarp prst="textNoShape">
              <a:avLst/>
            </a:prstTxWarp>
            <a:spAutoFit/>
          </a:bodyPr>
          <a:lstStyle/>
          <a:p>
            <a:r>
              <a:rPr lang="en-US" sz="2200" b="1" dirty="0" smtClean="0"/>
              <a:t>For a two </a:t>
            </a:r>
            <a:r>
              <a:rPr lang="en-US" sz="2200" b="1" dirty="0"/>
              <a:t>allele </a:t>
            </a:r>
            <a:r>
              <a:rPr lang="en-US" sz="2200" b="1" dirty="0" smtClean="0"/>
              <a:t>system (‘A’ and ‘a’) for autosomal </a:t>
            </a:r>
            <a:r>
              <a:rPr lang="en-US" sz="2200" b="1" dirty="0"/>
              <a:t>locus:</a:t>
            </a:r>
          </a:p>
          <a:p>
            <a:endParaRPr lang="en-US" sz="2200" dirty="0"/>
          </a:p>
          <a:p>
            <a:pPr marL="800100" lvl="1" indent="-342900">
              <a:buFont typeface="Arial" panose="020B0604020202020204" pitchFamily="34" charset="0"/>
              <a:buChar char="•"/>
            </a:pPr>
            <a:r>
              <a:rPr lang="en-US" sz="2200" dirty="0"/>
              <a:t>p=frequency of allele A		</a:t>
            </a:r>
          </a:p>
          <a:p>
            <a:pPr marL="800100" lvl="1" indent="-342900">
              <a:buFont typeface="Arial" panose="020B0604020202020204" pitchFamily="34" charset="0"/>
              <a:buChar char="•"/>
            </a:pPr>
            <a:r>
              <a:rPr lang="en-US" sz="2200" dirty="0"/>
              <a:t>q=frequency of allele </a:t>
            </a:r>
            <a:r>
              <a:rPr lang="en-US" sz="2200" dirty="0" smtClean="0"/>
              <a:t>a</a:t>
            </a:r>
          </a:p>
          <a:p>
            <a:endParaRPr lang="en-US" sz="2200" dirty="0"/>
          </a:p>
          <a:p>
            <a:r>
              <a:rPr lang="en-US" sz="2200" b="1" i="1" dirty="0" smtClean="0"/>
              <a:t>If</a:t>
            </a:r>
            <a:r>
              <a:rPr lang="en-US" sz="2200" b="1" dirty="0" smtClean="0"/>
              <a:t> a population is in Hardy-Weinberg Equilibrium, then: </a:t>
            </a:r>
            <a:r>
              <a:rPr lang="en-US" sz="2200" b="1" dirty="0"/>
              <a:t>	</a:t>
            </a:r>
          </a:p>
          <a:p>
            <a:r>
              <a:rPr lang="en-US" sz="2200" dirty="0"/>
              <a:t>	</a:t>
            </a:r>
          </a:p>
          <a:p>
            <a:pPr marL="800100" lvl="1" indent="-342900">
              <a:buFont typeface="Arial" panose="020B0604020202020204" pitchFamily="34" charset="0"/>
              <a:buChar char="•"/>
            </a:pPr>
            <a:r>
              <a:rPr lang="en-US" sz="2200" dirty="0"/>
              <a:t>Frequency of </a:t>
            </a:r>
            <a:r>
              <a:rPr lang="en-US" sz="2200" dirty="0" smtClean="0"/>
              <a:t>the </a:t>
            </a:r>
            <a:r>
              <a:rPr lang="en-US" sz="2200" dirty="0"/>
              <a:t>AA genotype = p</a:t>
            </a:r>
            <a:r>
              <a:rPr lang="en-US" sz="2200" baseline="30000" dirty="0"/>
              <a:t>2</a:t>
            </a:r>
          </a:p>
          <a:p>
            <a:pPr marL="800100" lvl="1" indent="-342900">
              <a:buFont typeface="Arial" panose="020B0604020202020204" pitchFamily="34" charset="0"/>
              <a:buChar char="•"/>
            </a:pPr>
            <a:r>
              <a:rPr lang="en-US" sz="2200" dirty="0"/>
              <a:t>Frequency of the </a:t>
            </a:r>
            <a:r>
              <a:rPr lang="en-US" sz="2200" dirty="0" err="1"/>
              <a:t>aa</a:t>
            </a:r>
            <a:r>
              <a:rPr lang="en-US" sz="2200" dirty="0"/>
              <a:t> genotype = q</a:t>
            </a:r>
            <a:r>
              <a:rPr lang="en-US" sz="2200" baseline="30000" dirty="0"/>
              <a:t>2</a:t>
            </a:r>
          </a:p>
          <a:p>
            <a:pPr marL="800100" lvl="1" indent="-342900">
              <a:buFont typeface="Arial" panose="020B0604020202020204" pitchFamily="34" charset="0"/>
              <a:buChar char="•"/>
            </a:pPr>
            <a:r>
              <a:rPr lang="en-US" sz="2200" dirty="0"/>
              <a:t>Frequency of the </a:t>
            </a:r>
            <a:r>
              <a:rPr lang="en-US" sz="2200" dirty="0" err="1"/>
              <a:t>Aa</a:t>
            </a:r>
            <a:r>
              <a:rPr lang="en-US" sz="2200" dirty="0"/>
              <a:t> (</a:t>
            </a:r>
            <a:r>
              <a:rPr lang="en-US" sz="2200" dirty="0" err="1"/>
              <a:t>aA</a:t>
            </a:r>
            <a:r>
              <a:rPr lang="en-US" sz="2200" dirty="0"/>
              <a:t>) genotype = 2pq</a:t>
            </a:r>
          </a:p>
          <a:p>
            <a:r>
              <a:rPr lang="en-US" sz="2200" dirty="0"/>
              <a:t>				</a:t>
            </a:r>
          </a:p>
          <a:p>
            <a:r>
              <a:rPr lang="en-US" sz="2200" b="1" dirty="0" smtClean="0"/>
              <a:t>This is obtained from a simple Binomial </a:t>
            </a:r>
            <a:r>
              <a:rPr lang="en-US" sz="2200" b="1" dirty="0"/>
              <a:t>expansion </a:t>
            </a:r>
            <a:r>
              <a:rPr lang="en-US" sz="2200" b="1" dirty="0" smtClean="0"/>
              <a:t>for </a:t>
            </a:r>
            <a:r>
              <a:rPr lang="en-US" sz="2200" b="1" dirty="0"/>
              <a:t>frequencies of genotypes AA, Aa and aa:</a:t>
            </a:r>
          </a:p>
          <a:p>
            <a:endParaRPr lang="en-US" sz="2200" dirty="0"/>
          </a:p>
          <a:p>
            <a:r>
              <a:rPr lang="en-US" sz="2200" dirty="0"/>
              <a:t> 	(p + q)</a:t>
            </a:r>
            <a:r>
              <a:rPr lang="en-US" sz="2200" baseline="30000" dirty="0"/>
              <a:t>2</a:t>
            </a:r>
            <a:r>
              <a:rPr lang="en-US" sz="2200" dirty="0"/>
              <a:t> = p</a:t>
            </a:r>
            <a:r>
              <a:rPr lang="en-US" sz="2200" baseline="30000" dirty="0"/>
              <a:t>2</a:t>
            </a:r>
            <a:r>
              <a:rPr lang="en-US" sz="2200" dirty="0"/>
              <a:t> + 2pq + q</a:t>
            </a:r>
            <a:r>
              <a:rPr lang="en-US" sz="2200" baseline="30000" dirty="0"/>
              <a:t>2</a:t>
            </a:r>
          </a:p>
          <a:p>
            <a:endParaRPr lang="en-US" sz="2200" dirty="0"/>
          </a:p>
          <a:p>
            <a:r>
              <a:rPr lang="en-US" sz="2200" b="1" dirty="0" smtClean="0"/>
              <a:t>These frequencies </a:t>
            </a:r>
            <a:r>
              <a:rPr lang="en-US" sz="2200" b="1" dirty="0"/>
              <a:t>will remain constant over </a:t>
            </a:r>
            <a:r>
              <a:rPr lang="en-US" sz="2200" b="1" dirty="0" smtClean="0"/>
              <a:t>generations w/o forces</a:t>
            </a:r>
            <a:endParaRPr lang="en-US" sz="2200" b="1" dirty="0"/>
          </a:p>
        </p:txBody>
      </p:sp>
    </p:spTree>
    <p:extLst>
      <p:ext uri="{BB962C8B-B14F-4D97-AF65-F5344CB8AC3E}">
        <p14:creationId xmlns:p14="http://schemas.microsoft.com/office/powerpoint/2010/main" val="28780148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04800"/>
            <a:ext cx="8686800" cy="563563"/>
          </a:xfrm>
        </p:spPr>
        <p:txBody>
          <a:bodyPr/>
          <a:lstStyle/>
          <a:p>
            <a:pPr eaLnBrk="1" hangingPunct="1">
              <a:defRPr/>
            </a:pPr>
            <a:r>
              <a:rPr lang="en-US" altLang="en-US" sz="2800" b="1" dirty="0" smtClean="0">
                <a:latin typeface="+mn-lt"/>
                <a:ea typeface="+mj-ea"/>
                <a:cs typeface="+mj-cs"/>
              </a:rPr>
              <a:t>Genotype Frequencies: </a:t>
            </a:r>
            <a:r>
              <a:rPr lang="en-US" altLang="en-US" sz="2800" b="1" i="1" dirty="0" smtClean="0">
                <a:latin typeface="+mn-lt"/>
                <a:ea typeface="+mj-ea"/>
                <a:cs typeface="+mj-cs"/>
              </a:rPr>
              <a:t>CCR5</a:t>
            </a:r>
            <a:r>
              <a:rPr lang="en-US" altLang="en-US" sz="2800" b="1" dirty="0" smtClean="0">
                <a:latin typeface="+mn-lt"/>
                <a:ea typeface="+mj-ea"/>
                <a:cs typeface="+mj-cs"/>
              </a:rPr>
              <a:t> and Deletion Allele</a:t>
            </a:r>
          </a:p>
        </p:txBody>
      </p:sp>
      <p:sp>
        <p:nvSpPr>
          <p:cNvPr id="188418" name="Rectangle 3"/>
          <p:cNvSpPr>
            <a:spLocks noGrp="1" noChangeArrowheads="1"/>
          </p:cNvSpPr>
          <p:nvPr>
            <p:ph type="body" idx="1"/>
          </p:nvPr>
        </p:nvSpPr>
        <p:spPr>
          <a:xfrm>
            <a:off x="914400" y="1295400"/>
            <a:ext cx="7391400" cy="5181600"/>
          </a:xfrm>
        </p:spPr>
        <p:txBody>
          <a:bodyPr/>
          <a:lstStyle/>
          <a:p>
            <a:pPr>
              <a:spcBef>
                <a:spcPts val="0"/>
              </a:spcBef>
            </a:pPr>
            <a:r>
              <a:rPr lang="en-US" sz="1800" b="1" dirty="0" smtClean="0">
                <a:latin typeface="Symbol" charset="2"/>
              </a:rPr>
              <a:t>D</a:t>
            </a:r>
            <a:r>
              <a:rPr lang="en-US" sz="1800" b="1" dirty="0" smtClean="0"/>
              <a:t>CCR5 allele: 32 </a:t>
            </a:r>
            <a:r>
              <a:rPr lang="en-US" sz="1800" b="1" dirty="0" err="1" smtClean="0"/>
              <a:t>bp</a:t>
            </a:r>
            <a:r>
              <a:rPr lang="en-US" sz="1800" b="1" dirty="0" smtClean="0"/>
              <a:t> deletion in cytokine gene, non-functional</a:t>
            </a:r>
          </a:p>
          <a:p>
            <a:pPr marL="0" indent="0">
              <a:spcBef>
                <a:spcPts val="0"/>
              </a:spcBef>
              <a:buNone/>
            </a:pPr>
            <a:endParaRPr lang="en-US" sz="1800" b="1" dirty="0" smtClean="0">
              <a:latin typeface="Symbol" charset="2"/>
            </a:endParaRPr>
          </a:p>
          <a:p>
            <a:pPr>
              <a:spcBef>
                <a:spcPts val="0"/>
              </a:spcBef>
            </a:pPr>
            <a:r>
              <a:rPr lang="en-US" sz="1800" b="1" dirty="0" smtClean="0">
                <a:latin typeface="Symbol" charset="2"/>
              </a:rPr>
              <a:t>D</a:t>
            </a:r>
            <a:r>
              <a:rPr lang="en-US" sz="1800" b="1" dirty="0" smtClean="0"/>
              <a:t>CCR5/</a:t>
            </a:r>
            <a:r>
              <a:rPr lang="en-US" sz="1800" b="1" dirty="0" smtClean="0">
                <a:latin typeface="Symbol" charset="2"/>
              </a:rPr>
              <a:t>D</a:t>
            </a:r>
            <a:r>
              <a:rPr lang="en-US" sz="1800" b="1" dirty="0" smtClean="0"/>
              <a:t>CCR5 homozygotes are resistant to HIV infection</a:t>
            </a:r>
          </a:p>
          <a:p>
            <a:pPr eaLnBrk="1" hangingPunct="1">
              <a:lnSpc>
                <a:spcPts val="2600"/>
              </a:lnSpc>
              <a:buFont typeface="Wingdings" charset="2"/>
              <a:buNone/>
            </a:pPr>
            <a:endParaRPr lang="en-US" sz="1800" b="1" dirty="0" smtClean="0"/>
          </a:p>
          <a:p>
            <a:pPr eaLnBrk="1" hangingPunct="1">
              <a:lnSpc>
                <a:spcPts val="2600"/>
              </a:lnSpc>
              <a:buFont typeface="Wingdings" charset="2"/>
              <a:buNone/>
            </a:pPr>
            <a:r>
              <a:rPr lang="en-US" sz="1800" b="1" dirty="0" smtClean="0"/>
              <a:t> </a:t>
            </a:r>
            <a:r>
              <a:rPr lang="en-US" sz="1800" b="1" u="sng" dirty="0" smtClean="0">
                <a:solidFill>
                  <a:schemeClr val="bg1">
                    <a:lumMod val="50000"/>
                  </a:schemeClr>
                </a:solidFill>
              </a:rPr>
              <a:t>Genotype	Number of People	            Relative Genotype Frequency</a:t>
            </a:r>
          </a:p>
          <a:p>
            <a:pPr eaLnBrk="1" hangingPunct="1">
              <a:lnSpc>
                <a:spcPts val="2600"/>
              </a:lnSpc>
              <a:buFont typeface="Wingdings" charset="2"/>
              <a:buNone/>
            </a:pPr>
            <a:r>
              <a:rPr lang="en-US" sz="1800" b="1" dirty="0" smtClean="0">
                <a:solidFill>
                  <a:schemeClr val="bg1">
                    <a:lumMod val="50000"/>
                  </a:schemeClr>
                </a:solidFill>
              </a:rPr>
              <a:t>CCR5/CCR5	              647			0.8210</a:t>
            </a:r>
          </a:p>
          <a:p>
            <a:pPr eaLnBrk="1" hangingPunct="1">
              <a:lnSpc>
                <a:spcPts val="2600"/>
              </a:lnSpc>
              <a:buFont typeface="Wingdings" charset="2"/>
              <a:buNone/>
            </a:pPr>
            <a:r>
              <a:rPr lang="en-US" sz="1800" b="1" dirty="0" smtClean="0">
                <a:solidFill>
                  <a:schemeClr val="bg1">
                    <a:lumMod val="50000"/>
                  </a:schemeClr>
                </a:solidFill>
              </a:rPr>
              <a:t>CCR5/</a:t>
            </a:r>
            <a:r>
              <a:rPr lang="en-US" sz="1800" b="1" dirty="0" smtClean="0">
                <a:solidFill>
                  <a:schemeClr val="bg1">
                    <a:lumMod val="50000"/>
                  </a:schemeClr>
                </a:solidFill>
                <a:latin typeface="Symbol" charset="2"/>
              </a:rPr>
              <a:t>D</a:t>
            </a:r>
            <a:r>
              <a:rPr lang="en-US" sz="1800" b="1" dirty="0" smtClean="0">
                <a:solidFill>
                  <a:schemeClr val="bg1">
                    <a:lumMod val="50000"/>
                  </a:schemeClr>
                </a:solidFill>
              </a:rPr>
              <a:t>CCR5	              134			0.1682</a:t>
            </a:r>
          </a:p>
          <a:p>
            <a:pPr eaLnBrk="1" hangingPunct="1">
              <a:lnSpc>
                <a:spcPts val="2600"/>
              </a:lnSpc>
              <a:buFont typeface="Wingdings" charset="2"/>
              <a:buNone/>
            </a:pPr>
            <a:r>
              <a:rPr lang="en-US" sz="1800" b="1" dirty="0" smtClean="0">
                <a:solidFill>
                  <a:schemeClr val="bg1">
                    <a:lumMod val="50000"/>
                  </a:schemeClr>
                </a:solidFill>
                <a:latin typeface="Symbol" charset="2"/>
              </a:rPr>
              <a:t>D</a:t>
            </a:r>
            <a:r>
              <a:rPr lang="en-US" sz="1800" b="1" dirty="0" smtClean="0">
                <a:solidFill>
                  <a:schemeClr val="bg1">
                    <a:lumMod val="50000"/>
                  </a:schemeClr>
                </a:solidFill>
              </a:rPr>
              <a:t>CCR5/</a:t>
            </a:r>
            <a:r>
              <a:rPr lang="en-US" sz="1800" b="1" dirty="0" smtClean="0">
                <a:solidFill>
                  <a:schemeClr val="bg1">
                    <a:lumMod val="50000"/>
                  </a:schemeClr>
                </a:solidFill>
                <a:latin typeface="Symbol" charset="2"/>
              </a:rPr>
              <a:t>D</a:t>
            </a:r>
            <a:r>
              <a:rPr lang="en-US" sz="1800" b="1" dirty="0" smtClean="0">
                <a:solidFill>
                  <a:schemeClr val="bg1">
                    <a:lumMod val="50000"/>
                  </a:schemeClr>
                </a:solidFill>
              </a:rPr>
              <a:t>CCR5		 7			0.0108</a:t>
            </a:r>
          </a:p>
          <a:p>
            <a:pPr eaLnBrk="1" hangingPunct="1">
              <a:lnSpc>
                <a:spcPts val="2600"/>
              </a:lnSpc>
              <a:buFont typeface="Wingdings" charset="2"/>
              <a:buNone/>
            </a:pPr>
            <a:endParaRPr lang="en-US" sz="1800" b="1" dirty="0" smtClean="0"/>
          </a:p>
          <a:p>
            <a:pPr marL="274320" indent="-274320">
              <a:spcBef>
                <a:spcPts val="0"/>
              </a:spcBef>
            </a:pPr>
            <a:r>
              <a:rPr lang="en-US" sz="1800" b="1" dirty="0" smtClean="0"/>
              <a:t>CCR5 </a:t>
            </a:r>
            <a:r>
              <a:rPr lang="en-US" sz="1800" b="1" u="sng" dirty="0" smtClean="0"/>
              <a:t>allele</a:t>
            </a:r>
            <a:r>
              <a:rPr lang="en-US" sz="1800" b="1" dirty="0" smtClean="0"/>
              <a:t> frequency: [(2 x 647) + (1 x 134)] / (788 x 2) = 0.906			</a:t>
            </a:r>
            <a:endParaRPr lang="en-US" sz="1800" b="1" dirty="0" smtClean="0">
              <a:latin typeface="Symbol" charset="2"/>
            </a:endParaRPr>
          </a:p>
          <a:p>
            <a:pPr marL="274320" indent="-274320">
              <a:spcBef>
                <a:spcPts val="0"/>
              </a:spcBef>
            </a:pPr>
            <a:r>
              <a:rPr lang="en-US" sz="1800" b="1" dirty="0" smtClean="0">
                <a:latin typeface="Symbol" charset="2"/>
              </a:rPr>
              <a:t>D</a:t>
            </a:r>
            <a:r>
              <a:rPr lang="en-US" sz="1800" b="1" dirty="0" smtClean="0"/>
              <a:t>CCR5 </a:t>
            </a:r>
            <a:r>
              <a:rPr lang="en-US" sz="1800" b="1" u="sng" dirty="0" smtClean="0"/>
              <a:t>allele</a:t>
            </a:r>
            <a:r>
              <a:rPr lang="en-US" sz="1800" b="1" dirty="0" smtClean="0"/>
              <a:t> frequency: 1 - CCR5 allele frequency = 1 - 0.906 = 0.094</a:t>
            </a:r>
          </a:p>
          <a:p>
            <a:pPr marL="274320" indent="-274320" eaLnBrk="1" hangingPunct="1">
              <a:spcBef>
                <a:spcPts val="0"/>
              </a:spcBef>
            </a:pPr>
            <a:endParaRPr lang="en-US" sz="1800" dirty="0" smtClean="0"/>
          </a:p>
          <a:p>
            <a:pPr marL="274320" indent="-274320">
              <a:spcBef>
                <a:spcPts val="0"/>
              </a:spcBef>
            </a:pPr>
            <a:r>
              <a:rPr lang="en-US" sz="1800" b="1" dirty="0" smtClean="0"/>
              <a:t>Note: for an x-linked locus calculations are different</a:t>
            </a:r>
          </a:p>
        </p:txBody>
      </p:sp>
    </p:spTree>
    <p:extLst>
      <p:ext uri="{BB962C8B-B14F-4D97-AF65-F5344CB8AC3E}">
        <p14:creationId xmlns:p14="http://schemas.microsoft.com/office/powerpoint/2010/main" val="363734502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3"/>
          <p:cNvSpPr>
            <a:spLocks noGrp="1" noChangeArrowheads="1"/>
          </p:cNvSpPr>
          <p:nvPr>
            <p:ph type="body" idx="1"/>
          </p:nvPr>
        </p:nvSpPr>
        <p:spPr>
          <a:xfrm>
            <a:off x="380246" y="914400"/>
            <a:ext cx="8229600" cy="5715000"/>
          </a:xfrm>
        </p:spPr>
        <p:txBody>
          <a:bodyPr/>
          <a:lstStyle/>
          <a:p>
            <a:pPr eaLnBrk="1" hangingPunct="1">
              <a:spcBef>
                <a:spcPts val="0"/>
              </a:spcBef>
              <a:buFontTx/>
              <a:buNone/>
            </a:pPr>
            <a:r>
              <a:rPr lang="en-US" sz="2000" b="1" dirty="0" smtClean="0">
                <a:ea typeface="Arial" charset="0"/>
                <a:cs typeface="Arial" charset="0"/>
              </a:rPr>
              <a:t>Assumptions for HWE:</a:t>
            </a:r>
            <a:endParaRPr lang="en-US" sz="2000" dirty="0" smtClean="0">
              <a:ea typeface="Arial" charset="0"/>
              <a:cs typeface="Arial" charset="0"/>
            </a:endParaRPr>
          </a:p>
          <a:p>
            <a:pPr lvl="1">
              <a:spcBef>
                <a:spcPts val="0"/>
              </a:spcBef>
              <a:buFont typeface="Arial" panose="020B0604020202020204" pitchFamily="34" charset="0"/>
              <a:buChar char="•"/>
            </a:pPr>
            <a:r>
              <a:rPr lang="en-US" sz="1800" dirty="0" smtClean="0">
                <a:ea typeface="Arial" charset="0"/>
                <a:cs typeface="Arial" charset="0"/>
              </a:rPr>
              <a:t>Population is large, </a:t>
            </a:r>
            <a:r>
              <a:rPr lang="en-US" sz="1800" dirty="0" err="1" smtClean="0">
                <a:ea typeface="Arial" charset="0"/>
                <a:cs typeface="Arial" charset="0"/>
              </a:rPr>
              <a:t>matings</a:t>
            </a:r>
            <a:r>
              <a:rPr lang="en-US" sz="1800" dirty="0" smtClean="0">
                <a:ea typeface="Arial" charset="0"/>
                <a:cs typeface="Arial" charset="0"/>
              </a:rPr>
              <a:t> are random with respect to locus in question.</a:t>
            </a:r>
          </a:p>
          <a:p>
            <a:pPr lvl="1">
              <a:spcBef>
                <a:spcPts val="0"/>
              </a:spcBef>
              <a:buFont typeface="Arial" panose="020B0604020202020204" pitchFamily="34" charset="0"/>
              <a:buChar char="•"/>
            </a:pPr>
            <a:r>
              <a:rPr lang="en-US" sz="1800" dirty="0" smtClean="0">
                <a:ea typeface="Arial" charset="0"/>
                <a:cs typeface="Arial" charset="0"/>
              </a:rPr>
              <a:t>Allele frequencies remain constant over time:</a:t>
            </a:r>
          </a:p>
          <a:p>
            <a:pPr lvl="2">
              <a:spcBef>
                <a:spcPts val="0"/>
              </a:spcBef>
              <a:buFont typeface="Wingdings" panose="05000000000000000000" pitchFamily="2" charset="2"/>
              <a:buChar char="ü"/>
            </a:pPr>
            <a:r>
              <a:rPr lang="en-US" sz="1800" dirty="0" smtClean="0">
                <a:ea typeface="Arial" charset="0"/>
                <a:cs typeface="Arial" charset="0"/>
              </a:rPr>
              <a:t>No appreciable rates of mutation.</a:t>
            </a:r>
          </a:p>
          <a:p>
            <a:pPr lvl="2">
              <a:spcBef>
                <a:spcPts val="0"/>
              </a:spcBef>
              <a:buFont typeface="Wingdings" panose="05000000000000000000" pitchFamily="2" charset="2"/>
              <a:buChar char="ü"/>
            </a:pPr>
            <a:r>
              <a:rPr lang="en-US" sz="1800" dirty="0" smtClean="0">
                <a:ea typeface="Arial" charset="0"/>
                <a:cs typeface="Arial" charset="0"/>
              </a:rPr>
              <a:t>Individuals of all genotypes are equally likely and capable of mating (i.e., no selection against any genotype).</a:t>
            </a:r>
          </a:p>
          <a:p>
            <a:pPr lvl="2">
              <a:spcBef>
                <a:spcPts val="0"/>
              </a:spcBef>
              <a:buFont typeface="Wingdings" panose="05000000000000000000" pitchFamily="2" charset="2"/>
              <a:buChar char="ü"/>
            </a:pPr>
            <a:r>
              <a:rPr lang="en-US" sz="1800" dirty="0" smtClean="0">
                <a:ea typeface="Arial" charset="0"/>
                <a:cs typeface="Arial" charset="0"/>
              </a:rPr>
              <a:t>No significant immigration into or emigration out of the population to vary allele frequencies.</a:t>
            </a:r>
          </a:p>
          <a:p>
            <a:pPr lvl="1">
              <a:spcBef>
                <a:spcPts val="0"/>
              </a:spcBef>
              <a:buFont typeface="Arial" panose="020B0604020202020204" pitchFamily="34" charset="0"/>
              <a:buChar char="•"/>
            </a:pPr>
            <a:r>
              <a:rPr lang="en-US" sz="1800" dirty="0" smtClean="0">
                <a:ea typeface="Arial" charset="0"/>
                <a:cs typeface="Arial" charset="0"/>
              </a:rPr>
              <a:t>These assumptions are rarely met in human populations.</a:t>
            </a:r>
          </a:p>
          <a:p>
            <a:pPr lvl="1">
              <a:spcBef>
                <a:spcPts val="0"/>
              </a:spcBef>
              <a:buFont typeface="Arial" panose="020B0604020202020204" pitchFamily="34" charset="0"/>
              <a:buChar char="•"/>
            </a:pPr>
            <a:r>
              <a:rPr lang="en-US" sz="1800" dirty="0" smtClean="0">
                <a:ea typeface="Arial" charset="0"/>
                <a:cs typeface="Arial" charset="0"/>
              </a:rPr>
              <a:t>Hardy-Weinberg Law is still useful in spite of deviations from these assumptions (especially for AR conditions).</a:t>
            </a:r>
          </a:p>
          <a:p>
            <a:pPr lvl="1">
              <a:spcBef>
                <a:spcPts val="0"/>
              </a:spcBef>
              <a:buFont typeface="Arial" panose="020B0604020202020204" pitchFamily="34" charset="0"/>
              <a:buChar char="•"/>
            </a:pPr>
            <a:r>
              <a:rPr lang="en-US" sz="1800" dirty="0" smtClean="0">
                <a:ea typeface="Arial" charset="0"/>
                <a:cs typeface="Arial" charset="0"/>
              </a:rPr>
              <a:t>If deviation from Hardy-Weinberg equilibrium, one can determine why.</a:t>
            </a:r>
          </a:p>
          <a:p>
            <a:pPr eaLnBrk="1" hangingPunct="1">
              <a:lnSpc>
                <a:spcPts val="2600"/>
              </a:lnSpc>
              <a:buFont typeface="Wingdings" charset="2"/>
              <a:buNone/>
            </a:pPr>
            <a:endParaRPr lang="en-US" sz="2100" b="1" dirty="0" smtClean="0"/>
          </a:p>
        </p:txBody>
      </p:sp>
      <p:sp>
        <p:nvSpPr>
          <p:cNvPr id="193538" name="Rectangle 2"/>
          <p:cNvSpPr>
            <a:spLocks noGrp="1" noChangeArrowheads="1"/>
          </p:cNvSpPr>
          <p:nvPr>
            <p:ph type="title"/>
          </p:nvPr>
        </p:nvSpPr>
        <p:spPr>
          <a:xfrm>
            <a:off x="457200" y="228600"/>
            <a:ext cx="8229600" cy="563562"/>
          </a:xfrm>
        </p:spPr>
        <p:txBody>
          <a:bodyPr/>
          <a:lstStyle/>
          <a:p>
            <a:pPr eaLnBrk="1" hangingPunct="1"/>
            <a:r>
              <a:rPr lang="en-US" sz="2800" b="1" dirty="0" smtClean="0"/>
              <a:t>Deviations from Hardy-Weinberg Equilibrium </a:t>
            </a:r>
          </a:p>
        </p:txBody>
      </p:sp>
      <p:sp>
        <p:nvSpPr>
          <p:cNvPr id="2" name="Slide Number Placeholder 1"/>
          <p:cNvSpPr>
            <a:spLocks noGrp="1"/>
          </p:cNvSpPr>
          <p:nvPr>
            <p:ph type="sldNum" sz="quarter" idx="12"/>
          </p:nvPr>
        </p:nvSpPr>
        <p:spPr/>
        <p:txBody>
          <a:bodyPr/>
          <a:lstStyle/>
          <a:p>
            <a:pPr>
              <a:defRPr/>
            </a:pPr>
            <a:fld id="{DF88D9C2-0AE5-4F10-A979-40F852FC26E7}" type="slidenum">
              <a:rPr lang="en-US" smtClean="0"/>
              <a:pPr>
                <a:defRPr/>
              </a:pPr>
              <a:t>17</a:t>
            </a:fld>
            <a:endParaRPr lang="en-US"/>
          </a:p>
        </p:txBody>
      </p:sp>
      <p:sp>
        <p:nvSpPr>
          <p:cNvPr id="3" name="Rectangle 2"/>
          <p:cNvSpPr/>
          <p:nvPr/>
        </p:nvSpPr>
        <p:spPr>
          <a:xfrm>
            <a:off x="363648" y="4495800"/>
            <a:ext cx="8763000" cy="2087751"/>
          </a:xfrm>
          <a:prstGeom prst="rect">
            <a:avLst/>
          </a:prstGeom>
        </p:spPr>
        <p:txBody>
          <a:bodyPr wrap="square">
            <a:spAutoFit/>
          </a:bodyPr>
          <a:lstStyle/>
          <a:p>
            <a:pPr>
              <a:lnSpc>
                <a:spcPts val="2600"/>
              </a:lnSpc>
              <a:defRPr/>
            </a:pPr>
            <a:r>
              <a:rPr lang="en-US" altLang="en-US" sz="2000" b="1" dirty="0">
                <a:cs typeface="Arial" pitchFamily="34" charset="0"/>
              </a:rPr>
              <a:t>Exceptions to random mating</a:t>
            </a:r>
            <a:r>
              <a:rPr lang="en-US" altLang="en-US" dirty="0">
                <a:cs typeface="Arial" pitchFamily="34" charset="0"/>
              </a:rPr>
              <a:t> (can cause </a:t>
            </a:r>
            <a:r>
              <a:rPr lang="en-US" altLang="en-US" i="1" dirty="0">
                <a:cs typeface="Arial" pitchFamily="34" charset="0"/>
              </a:rPr>
              <a:t>large</a:t>
            </a:r>
            <a:r>
              <a:rPr lang="en-US" altLang="en-US" dirty="0">
                <a:cs typeface="Arial" pitchFamily="34" charset="0"/>
              </a:rPr>
              <a:t> deviations in incidence of AR </a:t>
            </a:r>
            <a:r>
              <a:rPr lang="en-US" altLang="en-US" dirty="0" smtClean="0">
                <a:cs typeface="Arial" pitchFamily="34" charset="0"/>
              </a:rPr>
              <a:t>disorders)</a:t>
            </a:r>
          </a:p>
          <a:p>
            <a:pPr marL="742950" lvl="1" indent="-285750">
              <a:buFont typeface="Arial" panose="020B0604020202020204" pitchFamily="34" charset="0"/>
              <a:buChar char="•"/>
              <a:defRPr/>
            </a:pPr>
            <a:r>
              <a:rPr lang="en-US" altLang="en-US" dirty="0" smtClean="0">
                <a:cs typeface="Arial" pitchFamily="34" charset="0"/>
              </a:rPr>
              <a:t>Stratification of population</a:t>
            </a:r>
          </a:p>
          <a:p>
            <a:pPr marL="742950" lvl="1" indent="-285750">
              <a:buFont typeface="Arial" panose="020B0604020202020204" pitchFamily="34" charset="0"/>
              <a:buChar char="•"/>
              <a:defRPr/>
            </a:pPr>
            <a:r>
              <a:rPr lang="en-US" altLang="en-US" dirty="0" smtClean="0">
                <a:cs typeface="Arial" pitchFamily="34" charset="0"/>
              </a:rPr>
              <a:t>Assortative mating (mating based on phenotype)</a:t>
            </a:r>
          </a:p>
          <a:p>
            <a:pPr marL="742950" lvl="1" indent="-285750">
              <a:buFont typeface="Arial" panose="020B0604020202020204" pitchFamily="34" charset="0"/>
              <a:buChar char="•"/>
              <a:defRPr/>
            </a:pPr>
            <a:r>
              <a:rPr lang="en-US" altLang="en-US" dirty="0" smtClean="0">
                <a:cs typeface="Arial" pitchFamily="34" charset="0"/>
              </a:rPr>
              <a:t>Consanguinity (‘inbreeding’; mating with relatives at some level)</a:t>
            </a:r>
          </a:p>
          <a:p>
            <a:pPr marL="742950" lvl="1" indent="-285750">
              <a:buFont typeface="Arial" panose="020B0604020202020204" pitchFamily="34" charset="0"/>
              <a:buChar char="•"/>
              <a:defRPr/>
            </a:pPr>
            <a:r>
              <a:rPr lang="en-US" altLang="en-US" dirty="0" smtClean="0">
                <a:cs typeface="Arial" pitchFamily="34" charset="0"/>
              </a:rPr>
              <a:t>Mutation</a:t>
            </a:r>
            <a:endParaRPr lang="en-US" altLang="en-US" dirty="0">
              <a:cs typeface="Arial" pitchFamily="34" charset="0"/>
            </a:endParaRPr>
          </a:p>
          <a:p>
            <a:pPr marL="742950" lvl="1" indent="-285750">
              <a:buFont typeface="Arial" panose="020B0604020202020204" pitchFamily="34" charset="0"/>
              <a:buChar char="•"/>
              <a:defRPr/>
            </a:pPr>
            <a:r>
              <a:rPr lang="en-US" altLang="en-US" dirty="0" smtClean="0">
                <a:cs typeface="Arial" pitchFamily="34" charset="0"/>
              </a:rPr>
              <a:t>Selection</a:t>
            </a:r>
            <a:endParaRPr lang="en-US" altLang="en-US" dirty="0">
              <a:cs typeface="Arial" pitchFamily="34" charset="0"/>
            </a:endParaRPr>
          </a:p>
          <a:p>
            <a:pPr marL="742950" lvl="1" indent="-285750">
              <a:buFont typeface="Arial" panose="020B0604020202020204" pitchFamily="34" charset="0"/>
              <a:buChar char="•"/>
              <a:defRPr/>
            </a:pPr>
            <a:r>
              <a:rPr lang="en-US" altLang="en-US" dirty="0" smtClean="0">
                <a:cs typeface="Arial" pitchFamily="34" charset="0"/>
              </a:rPr>
              <a:t>Migration</a:t>
            </a:r>
            <a:endParaRPr lang="en-US" altLang="en-US" dirty="0">
              <a:cs typeface="Arial" pitchFamily="34" charset="0"/>
            </a:endParaRPr>
          </a:p>
        </p:txBody>
      </p:sp>
    </p:spTree>
    <p:extLst>
      <p:ext uri="{BB962C8B-B14F-4D97-AF65-F5344CB8AC3E}">
        <p14:creationId xmlns:p14="http://schemas.microsoft.com/office/powerpoint/2010/main" val="2358009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28600" y="1113677"/>
            <a:ext cx="8686800" cy="5244220"/>
            <a:chOff x="76200" y="775580"/>
            <a:chExt cx="7010400" cy="3545819"/>
          </a:xfrm>
        </p:grpSpPr>
        <p:pic>
          <p:nvPicPr>
            <p:cNvPr id="198657" name="Picture 2"/>
            <p:cNvPicPr>
              <a:picLocks noChangeAspect="1" noChangeArrowheads="1"/>
            </p:cNvPicPr>
            <p:nvPr/>
          </p:nvPicPr>
          <p:blipFill>
            <a:blip r:embed="rId2"/>
            <a:srcRect/>
            <a:stretch>
              <a:fillRect/>
            </a:stretch>
          </p:blipFill>
          <p:spPr bwMode="auto">
            <a:xfrm>
              <a:off x="76200" y="914400"/>
              <a:ext cx="6932613" cy="3406999"/>
            </a:xfrm>
            <a:prstGeom prst="rect">
              <a:avLst/>
            </a:prstGeom>
            <a:noFill/>
            <a:ln w="9525">
              <a:noFill/>
              <a:miter lim="800000"/>
              <a:headEnd/>
              <a:tailEnd/>
            </a:ln>
          </p:spPr>
        </p:pic>
        <p:sp>
          <p:nvSpPr>
            <p:cNvPr id="3" name="Rectangle 2"/>
            <p:cNvSpPr/>
            <p:nvPr/>
          </p:nvSpPr>
          <p:spPr>
            <a:xfrm>
              <a:off x="76200" y="4267200"/>
              <a:ext cx="7010400" cy="54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90800" y="775580"/>
              <a:ext cx="838200" cy="152400"/>
            </a:xfrm>
            <a:prstGeom prst="rect">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2"/>
          <p:cNvSpPr>
            <a:spLocks noGrp="1" noChangeArrowheads="1"/>
          </p:cNvSpPr>
          <p:nvPr>
            <p:ph type="title"/>
          </p:nvPr>
        </p:nvSpPr>
        <p:spPr>
          <a:xfrm>
            <a:off x="457200" y="228600"/>
            <a:ext cx="8229600" cy="563562"/>
          </a:xfrm>
        </p:spPr>
        <p:txBody>
          <a:bodyPr/>
          <a:lstStyle/>
          <a:p>
            <a:pPr eaLnBrk="1" hangingPunct="1"/>
            <a:r>
              <a:rPr lang="en-US" sz="2800" b="1" dirty="0" smtClean="0"/>
              <a:t>Diseases That Exhibit Allele Frequency Differences</a:t>
            </a:r>
          </a:p>
        </p:txBody>
      </p:sp>
      <p:sp>
        <p:nvSpPr>
          <p:cNvPr id="7" name="Rectangle 6"/>
          <p:cNvSpPr/>
          <p:nvPr/>
        </p:nvSpPr>
        <p:spPr>
          <a:xfrm>
            <a:off x="304800" y="4267200"/>
            <a:ext cx="8514212"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665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a:xfrm>
            <a:off x="228600" y="255000"/>
            <a:ext cx="8610600" cy="1095475"/>
          </a:xfrm>
        </p:spPr>
        <p:txBody>
          <a:bodyPr>
            <a:normAutofit fontScale="90000"/>
          </a:bodyPr>
          <a:lstStyle/>
          <a:p>
            <a:pPr>
              <a:lnSpc>
                <a:spcPts val="1800"/>
              </a:lnSpc>
            </a:pPr>
            <a:r>
              <a:rPr lang="en-US" sz="3100" b="1" dirty="0">
                <a:solidFill>
                  <a:srgbClr val="000000"/>
                </a:solidFill>
              </a:rPr>
              <a:t>Population Genetic Substructure in </a:t>
            </a:r>
            <a:r>
              <a:rPr lang="en-US" sz="3100" b="1" dirty="0" smtClean="0">
                <a:solidFill>
                  <a:srgbClr val="000000"/>
                </a:solidFill>
              </a:rPr>
              <a:t>Finland</a:t>
            </a:r>
            <a:br>
              <a:rPr lang="en-US" sz="3100" b="1" dirty="0" smtClean="0">
                <a:solidFill>
                  <a:srgbClr val="000000"/>
                </a:solidFill>
              </a:rPr>
            </a:br>
            <a:r>
              <a:rPr lang="en-US" sz="3100" b="1" dirty="0" smtClean="0">
                <a:solidFill>
                  <a:srgbClr val="000000"/>
                </a:solidFill>
              </a:rPr>
              <a:t/>
            </a:r>
            <a:br>
              <a:rPr lang="en-US" sz="3100" b="1" dirty="0" smtClean="0">
                <a:solidFill>
                  <a:srgbClr val="000000"/>
                </a:solidFill>
              </a:rPr>
            </a:br>
            <a:r>
              <a:rPr lang="en-US" sz="1600" dirty="0" smtClean="0">
                <a:solidFill>
                  <a:srgbClr val="000000"/>
                </a:solidFill>
              </a:rPr>
              <a:t>The population in Finland was originally quite isolated, and it expanded over 10-fold in the past 300 years.  The isolation and population expansion allowed the population to develop a distinctive pattern of single-gene disorders.</a:t>
            </a:r>
            <a:endParaRPr lang="en-US" sz="1600" b="1" dirty="0">
              <a:solidFill>
                <a:srgbClr val="000000"/>
              </a:solidFill>
            </a:endParaRPr>
          </a:p>
        </p:txBody>
      </p:sp>
      <p:pic>
        <p:nvPicPr>
          <p:cNvPr id="185347" name="Picture 7"/>
          <p:cNvPicPr>
            <a:picLocks noChangeAspect="1" noChangeArrowheads="1"/>
          </p:cNvPicPr>
          <p:nvPr/>
        </p:nvPicPr>
        <p:blipFill>
          <a:blip r:embed="rId2"/>
          <a:srcRect/>
          <a:stretch>
            <a:fillRect/>
          </a:stretch>
        </p:blipFill>
        <p:spPr bwMode="auto">
          <a:xfrm>
            <a:off x="1637168" y="6400799"/>
            <a:ext cx="5892819" cy="304801"/>
          </a:xfrm>
          <a:prstGeom prst="rect">
            <a:avLst/>
          </a:prstGeom>
          <a:noFill/>
          <a:ln w="9525">
            <a:noFill/>
            <a:miter lim="800000"/>
            <a:headEnd/>
            <a:tailEnd/>
          </a:ln>
        </p:spPr>
      </p:pic>
      <p:pic>
        <p:nvPicPr>
          <p:cNvPr id="185348" name="Picture 8"/>
          <p:cNvPicPr>
            <a:picLocks noChangeAspect="1" noChangeArrowheads="1"/>
          </p:cNvPicPr>
          <p:nvPr/>
        </p:nvPicPr>
        <p:blipFill>
          <a:blip r:embed="rId3"/>
          <a:srcRect/>
          <a:stretch>
            <a:fillRect/>
          </a:stretch>
        </p:blipFill>
        <p:spPr bwMode="auto">
          <a:xfrm>
            <a:off x="49794" y="1447800"/>
            <a:ext cx="10074953" cy="4865712"/>
          </a:xfrm>
          <a:prstGeom prst="rect">
            <a:avLst/>
          </a:prstGeom>
          <a:noFill/>
          <a:ln w="9525">
            <a:noFill/>
            <a:miter lim="800000"/>
            <a:headEnd/>
            <a:tailEnd/>
          </a:ln>
        </p:spPr>
      </p:pic>
      <p:sp>
        <p:nvSpPr>
          <p:cNvPr id="2" name="Rectangle 1"/>
          <p:cNvSpPr/>
          <p:nvPr/>
        </p:nvSpPr>
        <p:spPr>
          <a:xfrm>
            <a:off x="6629400" y="1371600"/>
            <a:ext cx="3419147" cy="42484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9153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321003"/>
            <a:ext cx="8534400" cy="1200329"/>
          </a:xfrm>
          <a:prstGeom prst="rect">
            <a:avLst/>
          </a:prstGeom>
        </p:spPr>
        <p:txBody>
          <a:bodyPr wrap="square">
            <a:spAutoFit/>
          </a:bodyPr>
          <a:lstStyle/>
          <a:p>
            <a:pPr algn="ctr"/>
            <a:r>
              <a:rPr lang="en-US" sz="3600" b="1" dirty="0" smtClean="0"/>
              <a:t>1. </a:t>
            </a:r>
            <a:r>
              <a:rPr lang="en-US" sz="3600" b="1" dirty="0"/>
              <a:t>Views on Global Human Genetic Variation and </a:t>
            </a:r>
            <a:r>
              <a:rPr lang="en-US" sz="3600" b="1" dirty="0" err="1"/>
              <a:t>Lewontin’s</a:t>
            </a:r>
            <a:r>
              <a:rPr lang="en-US" sz="3600" b="1" dirty="0"/>
              <a:t> Studies/Fallacy</a:t>
            </a:r>
          </a:p>
        </p:txBody>
      </p:sp>
    </p:spTree>
    <p:extLst>
      <p:ext uri="{BB962C8B-B14F-4D97-AF65-F5344CB8AC3E}">
        <p14:creationId xmlns:p14="http://schemas.microsoft.com/office/powerpoint/2010/main" val="144166475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69" name="Picture 1"/>
          <p:cNvPicPr>
            <a:picLocks noChangeAspect="1" noChangeArrowheads="1"/>
          </p:cNvPicPr>
          <p:nvPr/>
        </p:nvPicPr>
        <p:blipFill>
          <a:blip r:embed="rId2"/>
          <a:srcRect/>
          <a:stretch>
            <a:fillRect/>
          </a:stretch>
        </p:blipFill>
        <p:spPr bwMode="auto">
          <a:xfrm>
            <a:off x="1333256" y="914400"/>
            <a:ext cx="6380933" cy="4953000"/>
          </a:xfrm>
          <a:prstGeom prst="rect">
            <a:avLst/>
          </a:prstGeom>
          <a:noFill/>
          <a:ln w="9525">
            <a:noFill/>
            <a:miter lim="800000"/>
            <a:headEnd/>
            <a:tailEnd/>
          </a:ln>
        </p:spPr>
      </p:pic>
      <p:sp>
        <p:nvSpPr>
          <p:cNvPr id="186370" name="Rectangle 4"/>
          <p:cNvSpPr>
            <a:spLocks noChangeArrowheads="1"/>
          </p:cNvSpPr>
          <p:nvPr/>
        </p:nvSpPr>
        <p:spPr bwMode="auto">
          <a:xfrm>
            <a:off x="213519" y="5943600"/>
            <a:ext cx="8686800" cy="707886"/>
          </a:xfrm>
          <a:prstGeom prst="rect">
            <a:avLst/>
          </a:prstGeom>
          <a:noFill/>
          <a:ln w="9525">
            <a:noFill/>
            <a:miter lim="800000"/>
            <a:headEnd/>
            <a:tailEnd/>
          </a:ln>
        </p:spPr>
        <p:txBody>
          <a:bodyPr>
            <a:prstTxWarp prst="textNoShape">
              <a:avLst/>
            </a:prstTxWarp>
            <a:spAutoFit/>
          </a:bodyPr>
          <a:lstStyle/>
          <a:p>
            <a:pPr algn="just"/>
            <a:r>
              <a:rPr lang="en-US" sz="1000" dirty="0"/>
              <a:t>The geographical origin of cases of two genetic disorders prevalent in Finland: X-linked </a:t>
            </a:r>
            <a:r>
              <a:rPr lang="en-US" sz="1000" dirty="0" err="1"/>
              <a:t>choroideremia</a:t>
            </a:r>
            <a:r>
              <a:rPr lang="en-US" sz="1000" dirty="0"/>
              <a:t> </a:t>
            </a:r>
            <a:r>
              <a:rPr lang="en-US" sz="1000" i="1" dirty="0"/>
              <a:t>(left)</a:t>
            </a:r>
            <a:r>
              <a:rPr lang="en-US" sz="1000" dirty="0"/>
              <a:t> and </a:t>
            </a:r>
            <a:r>
              <a:rPr lang="en-US" sz="1000" dirty="0" err="1"/>
              <a:t>hyperornithinemia</a:t>
            </a:r>
            <a:r>
              <a:rPr lang="en-US" sz="1000" dirty="0"/>
              <a:t> with gyrate atrophy of the choroid and retina </a:t>
            </a:r>
            <a:r>
              <a:rPr lang="en-US" sz="1000" i="1" dirty="0"/>
              <a:t>(right).</a:t>
            </a:r>
            <a:r>
              <a:rPr lang="en-US" sz="1000" dirty="0"/>
              <a:t> Most cases of each disease originate from particular communities in Finland, but the distributions of the diseases differ. (Based on Mitchell GA, Brody LC, </a:t>
            </a:r>
            <a:r>
              <a:rPr lang="en-US" sz="1000" dirty="0" err="1"/>
              <a:t>Sipila</a:t>
            </a:r>
            <a:r>
              <a:rPr lang="en-US" sz="1000" dirty="0"/>
              <a:t> I, et al: At least two mutant alleles of ornithine-</a:t>
            </a:r>
            <a:r>
              <a:rPr lang="el-GR" sz="1000" dirty="0"/>
              <a:t>δ-</a:t>
            </a:r>
            <a:r>
              <a:rPr lang="en-US" sz="1000" dirty="0"/>
              <a:t>aminotransferase cause gyrate atrophy of the choroid and retina in Finns. </a:t>
            </a:r>
            <a:r>
              <a:rPr lang="en-US" sz="1000" dirty="0" err="1"/>
              <a:t>Proc</a:t>
            </a:r>
            <a:r>
              <a:rPr lang="en-US" sz="1000" dirty="0"/>
              <a:t> </a:t>
            </a:r>
            <a:r>
              <a:rPr lang="en-US" sz="1000" dirty="0" err="1"/>
              <a:t>Natl</a:t>
            </a:r>
            <a:r>
              <a:rPr lang="en-US" sz="1000" dirty="0"/>
              <a:t> </a:t>
            </a:r>
            <a:r>
              <a:rPr lang="en-US" sz="1000" dirty="0" err="1"/>
              <a:t>Acad</a:t>
            </a:r>
            <a:r>
              <a:rPr lang="en-US" sz="1000" dirty="0"/>
              <a:t> </a:t>
            </a:r>
            <a:r>
              <a:rPr lang="en-US" sz="1000" dirty="0" err="1"/>
              <a:t>Sci</a:t>
            </a:r>
            <a:r>
              <a:rPr lang="en-US" sz="1000" dirty="0"/>
              <a:t> USA 86:197-201, 1989; and </a:t>
            </a:r>
            <a:r>
              <a:rPr lang="en-US" sz="1000" dirty="0" err="1"/>
              <a:t>Nario</a:t>
            </a:r>
            <a:r>
              <a:rPr lang="en-US" sz="1000" dirty="0"/>
              <a:t> R, </a:t>
            </a:r>
            <a:r>
              <a:rPr lang="en-US" sz="1000" dirty="0" err="1"/>
              <a:t>Nevanlinna</a:t>
            </a:r>
            <a:r>
              <a:rPr lang="en-US" sz="1000" dirty="0"/>
              <a:t> HR, </a:t>
            </a:r>
            <a:r>
              <a:rPr lang="en-US" sz="1000" dirty="0" err="1"/>
              <a:t>Perheentupa</a:t>
            </a:r>
            <a:r>
              <a:rPr lang="en-US" sz="1000" dirty="0"/>
              <a:t> J: Hereditary diseases in Finland: rare flora in rare soil. Ann </a:t>
            </a:r>
            <a:r>
              <a:rPr lang="en-US" sz="1000" dirty="0" err="1"/>
              <a:t>Clin</a:t>
            </a:r>
            <a:r>
              <a:rPr lang="en-US" sz="1000" dirty="0"/>
              <a:t> Res 5:109-141, 1973.)</a:t>
            </a:r>
          </a:p>
        </p:txBody>
      </p:sp>
      <p:sp>
        <p:nvSpPr>
          <p:cNvPr id="186371" name="Text Box 6"/>
          <p:cNvSpPr txBox="1">
            <a:spLocks noChangeArrowheads="1"/>
          </p:cNvSpPr>
          <p:nvPr/>
        </p:nvSpPr>
        <p:spPr bwMode="auto">
          <a:xfrm>
            <a:off x="882988" y="1981200"/>
            <a:ext cx="1271054" cy="307777"/>
          </a:xfrm>
          <a:prstGeom prst="rect">
            <a:avLst/>
          </a:prstGeom>
          <a:noFill/>
          <a:ln w="9525">
            <a:noFill/>
            <a:miter lim="800000"/>
            <a:headEnd/>
            <a:tailEnd/>
          </a:ln>
        </p:spPr>
        <p:txBody>
          <a:bodyPr wrap="none">
            <a:prstTxWarp prst="textNoShape">
              <a:avLst/>
            </a:prstTxWarp>
            <a:spAutoFit/>
          </a:bodyPr>
          <a:lstStyle/>
          <a:p>
            <a:pPr eaLnBrk="0" hangingPunct="0"/>
            <a:r>
              <a:rPr lang="en-US" sz="1400" dirty="0" err="1"/>
              <a:t>Choroideremia</a:t>
            </a:r>
            <a:endParaRPr lang="en-US" sz="1400" dirty="0"/>
          </a:p>
        </p:txBody>
      </p:sp>
      <p:sp>
        <p:nvSpPr>
          <p:cNvPr id="186372" name="Text Box 7"/>
          <p:cNvSpPr txBox="1">
            <a:spLocks noChangeArrowheads="1"/>
          </p:cNvSpPr>
          <p:nvPr/>
        </p:nvSpPr>
        <p:spPr bwMode="auto">
          <a:xfrm>
            <a:off x="4343400" y="1981200"/>
            <a:ext cx="1732589" cy="523220"/>
          </a:xfrm>
          <a:prstGeom prst="rect">
            <a:avLst/>
          </a:prstGeom>
          <a:noFill/>
          <a:ln w="9525">
            <a:noFill/>
            <a:miter lim="800000"/>
            <a:headEnd/>
            <a:tailEnd/>
          </a:ln>
        </p:spPr>
        <p:txBody>
          <a:bodyPr wrap="none">
            <a:prstTxWarp prst="textNoShape">
              <a:avLst/>
            </a:prstTxWarp>
            <a:spAutoFit/>
          </a:bodyPr>
          <a:lstStyle/>
          <a:p>
            <a:pPr algn="ctr" eaLnBrk="0" hangingPunct="0"/>
            <a:r>
              <a:rPr lang="en-US" sz="1400" dirty="0"/>
              <a:t>Hyperornithinemia </a:t>
            </a:r>
          </a:p>
          <a:p>
            <a:pPr algn="ctr" eaLnBrk="0" hangingPunct="0"/>
            <a:r>
              <a:rPr lang="en-US" sz="1400" dirty="0"/>
              <a:t>with  Gyrate Atrophy</a:t>
            </a:r>
          </a:p>
        </p:txBody>
      </p:sp>
      <p:sp>
        <p:nvSpPr>
          <p:cNvPr id="7" name="Rectangle 2"/>
          <p:cNvSpPr>
            <a:spLocks noGrp="1" noChangeArrowheads="1"/>
          </p:cNvSpPr>
          <p:nvPr>
            <p:ph type="title"/>
          </p:nvPr>
        </p:nvSpPr>
        <p:spPr>
          <a:xfrm>
            <a:off x="218422" y="228600"/>
            <a:ext cx="8610600" cy="506999"/>
          </a:xfrm>
        </p:spPr>
        <p:txBody>
          <a:bodyPr>
            <a:normAutofit fontScale="90000"/>
          </a:bodyPr>
          <a:lstStyle/>
          <a:p>
            <a:pPr>
              <a:lnSpc>
                <a:spcPts val="1800"/>
              </a:lnSpc>
            </a:pPr>
            <a:r>
              <a:rPr lang="en-US" sz="3100" b="1" dirty="0">
                <a:solidFill>
                  <a:srgbClr val="000000"/>
                </a:solidFill>
              </a:rPr>
              <a:t>Population Genetic Substructure in </a:t>
            </a:r>
            <a:r>
              <a:rPr lang="en-US" sz="3100" b="1" dirty="0" smtClean="0">
                <a:solidFill>
                  <a:srgbClr val="000000"/>
                </a:solidFill>
              </a:rPr>
              <a:t>Finland: Diseases</a:t>
            </a:r>
            <a:endParaRPr lang="en-US" sz="1600" b="1" dirty="0">
              <a:solidFill>
                <a:srgbClr val="000000"/>
              </a:solidFill>
            </a:endParaRPr>
          </a:p>
        </p:txBody>
      </p:sp>
    </p:spTree>
    <p:extLst>
      <p:ext uri="{BB962C8B-B14F-4D97-AF65-F5344CB8AC3E}">
        <p14:creationId xmlns:p14="http://schemas.microsoft.com/office/powerpoint/2010/main" val="315654151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3" name="Picture 3"/>
          <p:cNvPicPr>
            <a:picLocks noChangeAspect="1" noChangeArrowheads="1"/>
          </p:cNvPicPr>
          <p:nvPr/>
        </p:nvPicPr>
        <p:blipFill>
          <a:blip r:embed="rId2"/>
          <a:srcRect/>
          <a:stretch>
            <a:fillRect/>
          </a:stretch>
        </p:blipFill>
        <p:spPr bwMode="auto">
          <a:xfrm>
            <a:off x="197241" y="1219200"/>
            <a:ext cx="8651341" cy="5006425"/>
          </a:xfrm>
          <a:prstGeom prst="rect">
            <a:avLst/>
          </a:prstGeom>
          <a:noFill/>
          <a:ln w="9525">
            <a:noFill/>
            <a:miter lim="800000"/>
            <a:headEnd/>
            <a:tailEnd/>
          </a:ln>
        </p:spPr>
      </p:pic>
      <p:sp>
        <p:nvSpPr>
          <p:cNvPr id="187394" name="Rectangle 5"/>
          <p:cNvSpPr>
            <a:spLocks noChangeArrowheads="1"/>
          </p:cNvSpPr>
          <p:nvPr/>
        </p:nvSpPr>
        <p:spPr bwMode="auto">
          <a:xfrm>
            <a:off x="179512" y="6324600"/>
            <a:ext cx="8686800" cy="461665"/>
          </a:xfrm>
          <a:prstGeom prst="rect">
            <a:avLst/>
          </a:prstGeom>
          <a:noFill/>
          <a:ln w="9525">
            <a:noFill/>
            <a:miter lim="800000"/>
            <a:headEnd/>
            <a:tailEnd/>
          </a:ln>
        </p:spPr>
        <p:txBody>
          <a:bodyPr>
            <a:prstTxWarp prst="textNoShape">
              <a:avLst/>
            </a:prstTxWarp>
            <a:spAutoFit/>
          </a:bodyPr>
          <a:lstStyle/>
          <a:p>
            <a:pPr algn="ctr"/>
            <a:r>
              <a:rPr lang="en-US" sz="1200" b="1" dirty="0"/>
              <a:t>Figure 9-10 </a:t>
            </a:r>
            <a:r>
              <a:rPr lang="en-US" sz="1200" dirty="0"/>
              <a:t>Frequency of Δ</a:t>
            </a:r>
            <a:r>
              <a:rPr lang="en-US" sz="1200" i="1" dirty="0"/>
              <a:t>CCR5</a:t>
            </a:r>
            <a:r>
              <a:rPr lang="en-US" sz="1200" dirty="0"/>
              <a:t> alleles in populations from Europe, the Middle East, and the Indian subcontinent. (From Martinson JJ, Chapman NH, Rees DC, et al: Global distribution of the </a:t>
            </a:r>
            <a:r>
              <a:rPr lang="en-US" sz="1200" i="1" dirty="0"/>
              <a:t>CCR5</a:t>
            </a:r>
            <a:r>
              <a:rPr lang="en-US" sz="1200" dirty="0"/>
              <a:t> gene 32-basepair deletion. Nat Genet 16:100-103, 1997.)</a:t>
            </a:r>
          </a:p>
        </p:txBody>
      </p:sp>
      <p:sp>
        <p:nvSpPr>
          <p:cNvPr id="2" name="TextBox 1"/>
          <p:cNvSpPr txBox="1"/>
          <p:nvPr/>
        </p:nvSpPr>
        <p:spPr>
          <a:xfrm>
            <a:off x="499964" y="381000"/>
            <a:ext cx="8045896" cy="523220"/>
          </a:xfrm>
          <a:prstGeom prst="rect">
            <a:avLst/>
          </a:prstGeom>
          <a:noFill/>
        </p:spPr>
        <p:txBody>
          <a:bodyPr wrap="square" rtlCol="0">
            <a:spAutoFit/>
          </a:bodyPr>
          <a:lstStyle/>
          <a:p>
            <a:r>
              <a:rPr lang="en-US" sz="2800" b="1" dirty="0">
                <a:latin typeface="Symbol" charset="2"/>
              </a:rPr>
              <a:t>D</a:t>
            </a:r>
            <a:r>
              <a:rPr lang="en-US" sz="2800" b="1" dirty="0"/>
              <a:t>CCR5 </a:t>
            </a:r>
            <a:r>
              <a:rPr lang="en-US" sz="2800" b="1" dirty="0" smtClean="0"/>
              <a:t>Variant Exhibits Global Frequency Differences</a:t>
            </a:r>
            <a:endParaRPr lang="en-US" sz="2800" dirty="0"/>
          </a:p>
        </p:txBody>
      </p:sp>
    </p:spTree>
    <p:extLst>
      <p:ext uri="{BB962C8B-B14F-4D97-AF65-F5344CB8AC3E}">
        <p14:creationId xmlns:p14="http://schemas.microsoft.com/office/powerpoint/2010/main" val="30939485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5_1"/>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457200" y="250825"/>
            <a:ext cx="8229600" cy="5751513"/>
          </a:xfrm>
          <a:noFill/>
        </p:spPr>
      </p:pic>
    </p:spTree>
    <p:extLst>
      <p:ext uri="{BB962C8B-B14F-4D97-AF65-F5344CB8AC3E}">
        <p14:creationId xmlns:p14="http://schemas.microsoft.com/office/powerpoint/2010/main" val="6858446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b18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2713"/>
            <a:ext cx="8839200" cy="654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 Box 3"/>
          <p:cNvSpPr txBox="1">
            <a:spLocks noChangeArrowheads="1"/>
          </p:cNvSpPr>
          <p:nvPr/>
        </p:nvSpPr>
        <p:spPr bwMode="auto">
          <a:xfrm>
            <a:off x="152400" y="2667000"/>
            <a:ext cx="1828800" cy="5492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000">
                <a:solidFill>
                  <a:srgbClr val="000000"/>
                </a:solidFill>
                <a:latin typeface="Tahoma" pitchFamily="34" charset="0"/>
              </a:rPr>
              <a:t>“Linkage Disequilibrium (LD)” between the “+” allele and the disease mutation</a:t>
            </a:r>
          </a:p>
        </p:txBody>
      </p:sp>
      <p:sp>
        <p:nvSpPr>
          <p:cNvPr id="25604" name="Text Box 4"/>
          <p:cNvSpPr txBox="1">
            <a:spLocks noChangeArrowheads="1"/>
          </p:cNvSpPr>
          <p:nvPr/>
        </p:nvSpPr>
        <p:spPr bwMode="auto">
          <a:xfrm>
            <a:off x="4876800" y="914400"/>
            <a:ext cx="2749550" cy="2444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a:solidFill>
                  <a:srgbClr val="000000"/>
                </a:solidFill>
                <a:latin typeface="Tahoma" pitchFamily="34" charset="0"/>
              </a:rPr>
              <a:t>Founder chromosome with “ancestral” variant</a:t>
            </a:r>
          </a:p>
        </p:txBody>
      </p:sp>
      <p:sp>
        <p:nvSpPr>
          <p:cNvPr id="25605" name="Text Box 5"/>
          <p:cNvSpPr txBox="1">
            <a:spLocks noChangeArrowheads="1"/>
          </p:cNvSpPr>
          <p:nvPr/>
        </p:nvSpPr>
        <p:spPr bwMode="auto">
          <a:xfrm>
            <a:off x="7620000" y="5562600"/>
            <a:ext cx="955675" cy="2444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000">
                <a:solidFill>
                  <a:srgbClr val="000000"/>
                </a:solidFill>
                <a:latin typeface="Tahoma" pitchFamily="34" charset="0"/>
              </a:rPr>
              <a:t>No more LD…</a:t>
            </a:r>
          </a:p>
        </p:txBody>
      </p:sp>
      <p:sp>
        <p:nvSpPr>
          <p:cNvPr id="25606" name="Text Box 6"/>
          <p:cNvSpPr txBox="1">
            <a:spLocks noChangeArrowheads="1"/>
          </p:cNvSpPr>
          <p:nvPr/>
        </p:nvSpPr>
        <p:spPr bwMode="auto">
          <a:xfrm>
            <a:off x="1219200" y="304800"/>
            <a:ext cx="6699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Mapping with Unrelated Individuals using Linkage Disequilibrium</a:t>
            </a:r>
          </a:p>
        </p:txBody>
      </p:sp>
    </p:spTree>
    <p:extLst>
      <p:ext uri="{BB962C8B-B14F-4D97-AF65-F5344CB8AC3E}">
        <p14:creationId xmlns:p14="http://schemas.microsoft.com/office/powerpoint/2010/main" val="112511248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b6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44" y="1215428"/>
            <a:ext cx="8166949"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ext Box 3"/>
          <p:cNvSpPr txBox="1">
            <a:spLocks noChangeArrowheads="1"/>
          </p:cNvSpPr>
          <p:nvPr/>
        </p:nvSpPr>
        <p:spPr bwMode="auto">
          <a:xfrm>
            <a:off x="293253" y="304800"/>
            <a:ext cx="850104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b="1" dirty="0"/>
              <a:t>Association Mapping for Gene Discovery via Linkage Disequilibrium</a:t>
            </a:r>
          </a:p>
          <a:p>
            <a:pPr algn="ctr" eaLnBrk="1" hangingPunct="1"/>
            <a:r>
              <a:rPr lang="en-US" dirty="0" smtClean="0"/>
              <a:t>Intuition</a:t>
            </a:r>
            <a:r>
              <a:rPr lang="en-US" dirty="0"/>
              <a:t>: a ‘signature pattern of alleles’ can mark chromosomes</a:t>
            </a:r>
          </a:p>
        </p:txBody>
      </p:sp>
    </p:spTree>
    <p:extLst>
      <p:ext uri="{BB962C8B-B14F-4D97-AF65-F5344CB8AC3E}">
        <p14:creationId xmlns:p14="http://schemas.microsoft.com/office/powerpoint/2010/main" val="132409380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4572000" y="2667000"/>
            <a:ext cx="4343400"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b="1"/>
              <a:t>Theoretical Relationship Between LD and Recombination</a:t>
            </a:r>
          </a:p>
          <a:p>
            <a:pPr algn="ctr" eaLnBrk="1" hangingPunct="1"/>
            <a:endParaRPr lang="en-US" b="1"/>
          </a:p>
          <a:p>
            <a:pPr algn="ctr" eaLnBrk="1" hangingPunct="1"/>
            <a:r>
              <a:rPr lang="en-US" b="1"/>
              <a:t>NOTE: </a:t>
            </a:r>
            <a:r>
              <a:rPr lang="en-US" b="1" i="1"/>
              <a:t>Only</a:t>
            </a:r>
            <a:r>
              <a:rPr lang="en-US" b="1"/>
              <a:t> recombination is taken into account</a:t>
            </a:r>
          </a:p>
        </p:txBody>
      </p:sp>
      <p:pic>
        <p:nvPicPr>
          <p:cNvPr id="67587" name="Picture 3" descr="b14_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57200" y="152400"/>
            <a:ext cx="4233863" cy="6705600"/>
          </a:xfrm>
        </p:spPr>
      </p:pic>
    </p:spTree>
    <p:extLst>
      <p:ext uri="{BB962C8B-B14F-4D97-AF65-F5344CB8AC3E}">
        <p14:creationId xmlns:p14="http://schemas.microsoft.com/office/powerpoint/2010/main" val="280707596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a12_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762000"/>
            <a:ext cx="8534400" cy="5965825"/>
          </a:xfrm>
        </p:spPr>
      </p:pic>
      <p:sp>
        <p:nvSpPr>
          <p:cNvPr id="68611" name="Text Box 3"/>
          <p:cNvSpPr txBox="1">
            <a:spLocks noChangeArrowheads="1"/>
          </p:cNvSpPr>
          <p:nvPr/>
        </p:nvSpPr>
        <p:spPr bwMode="auto">
          <a:xfrm>
            <a:off x="152400" y="228600"/>
            <a:ext cx="8858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Many Factors Influence Linkage Disequilibrium Over-and-Above Recombination</a:t>
            </a:r>
          </a:p>
        </p:txBody>
      </p:sp>
    </p:spTree>
    <p:extLst>
      <p:ext uri="{BB962C8B-B14F-4D97-AF65-F5344CB8AC3E}">
        <p14:creationId xmlns:p14="http://schemas.microsoft.com/office/powerpoint/2010/main" val="27955491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228600" y="228600"/>
            <a:ext cx="1828800" cy="640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69635" name="Group 3"/>
          <p:cNvGrpSpPr>
            <a:grpSpLocks/>
          </p:cNvGrpSpPr>
          <p:nvPr/>
        </p:nvGrpSpPr>
        <p:grpSpPr bwMode="auto">
          <a:xfrm>
            <a:off x="304800" y="304800"/>
            <a:ext cx="1693863" cy="6256338"/>
            <a:chOff x="96" y="96"/>
            <a:chExt cx="1067" cy="4133"/>
          </a:xfrm>
        </p:grpSpPr>
        <p:graphicFrame>
          <p:nvGraphicFramePr>
            <p:cNvPr id="69638" name="Object 4"/>
            <p:cNvGraphicFramePr>
              <a:graphicFrameLocks noChangeAspect="1"/>
            </p:cNvGraphicFramePr>
            <p:nvPr/>
          </p:nvGraphicFramePr>
          <p:xfrm>
            <a:off x="96" y="96"/>
            <a:ext cx="1055" cy="1824"/>
          </p:xfrm>
          <a:graphic>
            <a:graphicData uri="http://schemas.openxmlformats.org/presentationml/2006/ole">
              <mc:AlternateContent xmlns:mc="http://schemas.openxmlformats.org/markup-compatibility/2006">
                <mc:Choice xmlns:v="urn:schemas-microsoft-com:vml" Requires="v">
                  <p:oleObj spid="_x0000_s3073" name="Bitmap Image" r:id="rId3" imgW="3304762" imgH="5714286" progId="PBrush">
                    <p:embed/>
                  </p:oleObj>
                </mc:Choice>
                <mc:Fallback>
                  <p:oleObj name="Bitmap Image" r:id="rId3" imgW="3304762" imgH="5714286"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96"/>
                          <a:ext cx="1055" cy="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9" name="Object 5"/>
            <p:cNvGraphicFramePr>
              <a:graphicFrameLocks noChangeAspect="1"/>
            </p:cNvGraphicFramePr>
            <p:nvPr/>
          </p:nvGraphicFramePr>
          <p:xfrm>
            <a:off x="96" y="2856"/>
            <a:ext cx="1067" cy="1373"/>
          </p:xfrm>
          <a:graphic>
            <a:graphicData uri="http://schemas.openxmlformats.org/presentationml/2006/ole">
              <mc:AlternateContent xmlns:mc="http://schemas.openxmlformats.org/markup-compatibility/2006">
                <mc:Choice xmlns:v="urn:schemas-microsoft-com:vml" Requires="v">
                  <p:oleObj spid="_x0000_s3074" name="Bitmap Image" r:id="rId5" imgW="3180952" imgH="4095238" progId="PBrush">
                    <p:embed/>
                  </p:oleObj>
                </mc:Choice>
                <mc:Fallback>
                  <p:oleObj name="Bitmap Image" r:id="rId5" imgW="3180952" imgH="4095238"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 y="2856"/>
                          <a:ext cx="1067" cy="1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0" name="Object 6"/>
            <p:cNvGraphicFramePr>
              <a:graphicFrameLocks noChangeAspect="1"/>
            </p:cNvGraphicFramePr>
            <p:nvPr/>
          </p:nvGraphicFramePr>
          <p:xfrm>
            <a:off x="96" y="1920"/>
            <a:ext cx="1056" cy="947"/>
          </p:xfrm>
          <a:graphic>
            <a:graphicData uri="http://schemas.openxmlformats.org/presentationml/2006/ole">
              <mc:AlternateContent xmlns:mc="http://schemas.openxmlformats.org/markup-compatibility/2006">
                <mc:Choice xmlns:v="urn:schemas-microsoft-com:vml" Requires="v">
                  <p:oleObj spid="_x0000_s3075" name="Bitmap Image" r:id="rId7" imgW="3247619" imgH="2914286" progId="PBrush">
                    <p:embed/>
                  </p:oleObj>
                </mc:Choice>
                <mc:Fallback>
                  <p:oleObj name="Bitmap Image" r:id="rId7" imgW="3247619" imgH="2914286" progId="PBrush">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 y="1920"/>
                          <a:ext cx="1056" cy="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9636" name="Rectangle 7"/>
          <p:cNvSpPr>
            <a:spLocks noGrp="1" noChangeArrowheads="1"/>
          </p:cNvSpPr>
          <p:nvPr>
            <p:ph type="title"/>
          </p:nvPr>
        </p:nvSpPr>
        <p:spPr>
          <a:xfrm>
            <a:off x="2228850" y="339725"/>
            <a:ext cx="6410325" cy="946150"/>
          </a:xfrm>
        </p:spPr>
        <p:txBody>
          <a:bodyPr/>
          <a:lstStyle/>
          <a:p>
            <a:r>
              <a:rPr lang="en-US" sz="2400" smtClean="0">
                <a:solidFill>
                  <a:schemeClr val="tx1"/>
                </a:solidFill>
              </a:rPr>
              <a:t>International Haplotype Map (‘HapMap’) Project (</a:t>
            </a:r>
            <a:r>
              <a:rPr lang="en-US" sz="2400" smtClean="0">
                <a:solidFill>
                  <a:schemeClr val="tx1"/>
                </a:solidFill>
                <a:latin typeface="Courier New" pitchFamily="49" charset="0"/>
              </a:rPr>
              <a:t>www.hapmap.org</a:t>
            </a:r>
            <a:r>
              <a:rPr lang="en-US" sz="2400" smtClean="0">
                <a:solidFill>
                  <a:schemeClr val="tx1"/>
                </a:solidFill>
              </a:rPr>
              <a:t>)</a:t>
            </a:r>
          </a:p>
        </p:txBody>
      </p:sp>
      <p:sp>
        <p:nvSpPr>
          <p:cNvPr id="69637" name="Rectangle 8"/>
          <p:cNvSpPr>
            <a:spLocks noGrp="1" noChangeArrowheads="1"/>
          </p:cNvSpPr>
          <p:nvPr>
            <p:ph type="body" sz="half" idx="1"/>
          </p:nvPr>
        </p:nvSpPr>
        <p:spPr>
          <a:xfrm>
            <a:off x="2209800" y="1524000"/>
            <a:ext cx="6629400" cy="4754563"/>
          </a:xfrm>
        </p:spPr>
        <p:txBody>
          <a:bodyPr/>
          <a:lstStyle/>
          <a:p>
            <a:pPr>
              <a:lnSpc>
                <a:spcPct val="90000"/>
              </a:lnSpc>
            </a:pPr>
            <a:r>
              <a:rPr lang="en-US" sz="1800" b="1" smtClean="0"/>
              <a:t>Multimillion Dollar Effort</a:t>
            </a:r>
          </a:p>
          <a:p>
            <a:pPr>
              <a:lnSpc>
                <a:spcPct val="90000"/>
              </a:lnSpc>
            </a:pPr>
            <a:endParaRPr lang="en-US" sz="1800" b="1" smtClean="0"/>
          </a:p>
          <a:p>
            <a:pPr>
              <a:lnSpc>
                <a:spcPct val="90000"/>
              </a:lnSpc>
            </a:pPr>
            <a:r>
              <a:rPr lang="en-US" sz="1800" b="1" smtClean="0"/>
              <a:t>Multinational Effort</a:t>
            </a:r>
            <a:r>
              <a:rPr lang="en-US" sz="1800" smtClean="0"/>
              <a:t> (Second Generation Human Genome Project)</a:t>
            </a:r>
          </a:p>
          <a:p>
            <a:pPr>
              <a:lnSpc>
                <a:spcPct val="90000"/>
              </a:lnSpc>
            </a:pPr>
            <a:endParaRPr lang="en-US" sz="1800" smtClean="0"/>
          </a:p>
          <a:p>
            <a:pPr>
              <a:lnSpc>
                <a:spcPct val="90000"/>
              </a:lnSpc>
            </a:pPr>
            <a:r>
              <a:rPr lang="en-US" sz="1800" b="1" smtClean="0"/>
              <a:t>Goals</a:t>
            </a:r>
            <a:r>
              <a:rPr lang="en-US" sz="1800" smtClean="0"/>
              <a:t>: Define block structure of the genome based on LD patterns major populations</a:t>
            </a:r>
          </a:p>
          <a:p>
            <a:pPr>
              <a:lnSpc>
                <a:spcPct val="90000"/>
              </a:lnSpc>
            </a:pPr>
            <a:endParaRPr lang="en-US" sz="1800" smtClean="0"/>
          </a:p>
          <a:p>
            <a:pPr>
              <a:lnSpc>
                <a:spcPct val="90000"/>
              </a:lnSpc>
            </a:pPr>
            <a:r>
              <a:rPr lang="en-US" sz="1800" b="1" smtClean="0"/>
              <a:t>Expected Outcomes</a:t>
            </a:r>
            <a:r>
              <a:rPr lang="en-US" sz="1800" smtClean="0"/>
              <a:t>:</a:t>
            </a:r>
          </a:p>
          <a:p>
            <a:pPr>
              <a:lnSpc>
                <a:spcPct val="90000"/>
              </a:lnSpc>
            </a:pPr>
            <a:endParaRPr lang="en-US" sz="1800" smtClean="0"/>
          </a:p>
          <a:p>
            <a:pPr lvl="1">
              <a:lnSpc>
                <a:spcPct val="90000"/>
              </a:lnSpc>
              <a:buFont typeface="Arial" charset="0"/>
              <a:buChar char="√"/>
            </a:pPr>
            <a:r>
              <a:rPr lang="en-US" sz="1800" smtClean="0"/>
              <a:t>Information about locus redundancies (genotyping efficiency)</a:t>
            </a:r>
          </a:p>
          <a:p>
            <a:pPr lvl="1">
              <a:lnSpc>
                <a:spcPct val="90000"/>
              </a:lnSpc>
              <a:buFont typeface="Arial" charset="0"/>
              <a:buChar char="√"/>
            </a:pPr>
            <a:r>
              <a:rPr lang="en-US" sz="1800" smtClean="0"/>
              <a:t>Information about genome organization</a:t>
            </a:r>
          </a:p>
          <a:p>
            <a:pPr lvl="1">
              <a:lnSpc>
                <a:spcPct val="90000"/>
              </a:lnSpc>
              <a:buFont typeface="Arial" charset="0"/>
              <a:buChar char="√"/>
            </a:pPr>
            <a:r>
              <a:rPr lang="en-US" sz="1800" smtClean="0"/>
              <a:t>Information about population genetic phenomena</a:t>
            </a:r>
          </a:p>
          <a:p>
            <a:pPr lvl="1">
              <a:lnSpc>
                <a:spcPct val="90000"/>
              </a:lnSpc>
              <a:buFont typeface="Arial" charset="0"/>
              <a:buChar char="√"/>
            </a:pPr>
            <a:r>
              <a:rPr lang="en-US" sz="1800" smtClean="0"/>
              <a:t>Facilitate gene discovery(?)</a:t>
            </a:r>
          </a:p>
        </p:txBody>
      </p:sp>
    </p:spTree>
    <p:extLst>
      <p:ext uri="{BB962C8B-B14F-4D97-AF65-F5344CB8AC3E}">
        <p14:creationId xmlns:p14="http://schemas.microsoft.com/office/powerpoint/2010/main" val="287806033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457200" y="381000"/>
            <a:ext cx="8383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a:t>Linkage Disequilibrium Mapping and Haplotype ‘Blocks’</a:t>
            </a:r>
          </a:p>
        </p:txBody>
      </p:sp>
      <p:sp>
        <p:nvSpPr>
          <p:cNvPr id="70659" name="Rectangle 10"/>
          <p:cNvSpPr>
            <a:spLocks noChangeArrowheads="1"/>
          </p:cNvSpPr>
          <p:nvPr/>
        </p:nvSpPr>
        <p:spPr bwMode="auto">
          <a:xfrm>
            <a:off x="228600" y="2362200"/>
            <a:ext cx="79517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p:txBody>
      </p:sp>
      <p:sp>
        <p:nvSpPr>
          <p:cNvPr id="351243" name="Rectangle 11"/>
          <p:cNvSpPr>
            <a:spLocks noChangeArrowheads="1"/>
          </p:cNvSpPr>
          <p:nvPr/>
        </p:nvSpPr>
        <p:spPr bwMode="auto">
          <a:xfrm>
            <a:off x="228600" y="2514600"/>
            <a:ext cx="797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t>
            </a:r>
            <a:r>
              <a:rPr lang="en-US" sz="1000" b="1">
                <a:solidFill>
                  <a:srgbClr val="FF3300"/>
                </a:solidFill>
                <a:latin typeface="Courier" pitchFamily="49" charset="0"/>
              </a:rPr>
              <a:t>T</a:t>
            </a:r>
            <a:r>
              <a:rPr lang="en-US" sz="1000" b="1">
                <a:latin typeface="Courier" pitchFamily="49" charset="0"/>
              </a:rPr>
              <a:t>GCTACGATAGCTAACAACCT</a:t>
            </a:r>
            <a:r>
              <a:rPr lang="en-US" sz="1000" b="1">
                <a:solidFill>
                  <a:srgbClr val="FF3300"/>
                </a:solidFill>
                <a:latin typeface="Courier" pitchFamily="49" charset="0"/>
              </a:rPr>
              <a:t>C</a:t>
            </a:r>
            <a:r>
              <a:rPr lang="en-US" sz="1000" b="1">
                <a:latin typeface="Courier" pitchFamily="49" charset="0"/>
              </a:rPr>
              <a:t>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GC</a:t>
            </a:r>
            <a:r>
              <a:rPr lang="en-US" sz="1000" b="1">
                <a:latin typeface="Courier" pitchFamily="49" charset="0"/>
              </a:rPr>
              <a:t>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                                                                                               …</a:t>
            </a:r>
          </a:p>
          <a:p>
            <a:r>
              <a:rPr lang="en-US" sz="1000" b="1">
                <a:latin typeface="Courier" pitchFamily="49" charset="0"/>
              </a:rPr>
              <a:t>…ACTAG</a:t>
            </a:r>
            <a:r>
              <a:rPr lang="en-US" sz="1000" b="1">
                <a:solidFill>
                  <a:srgbClr val="3333FF"/>
                </a:solidFill>
                <a:latin typeface="Courier" pitchFamily="49" charset="0"/>
              </a:rPr>
              <a:t>A</a:t>
            </a:r>
            <a:r>
              <a:rPr lang="en-US" sz="1000" b="1">
                <a:latin typeface="Courier" pitchFamily="49" charset="0"/>
              </a:rPr>
              <a:t>TCGATCAG</a:t>
            </a:r>
            <a:r>
              <a:rPr lang="en-US" sz="1000" b="1">
                <a:solidFill>
                  <a:srgbClr val="FF3300"/>
                </a:solidFill>
                <a:latin typeface="Courier" pitchFamily="49" charset="0"/>
              </a:rPr>
              <a:t>T</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
            </a:r>
            <a:r>
              <a:rPr lang="en-US" sz="1000" b="1">
                <a:solidFill>
                  <a:srgbClr val="FF3300"/>
                </a:solidFill>
                <a:latin typeface="Courier" pitchFamily="49" charset="0"/>
              </a:rPr>
              <a:t>C</a:t>
            </a:r>
            <a:r>
              <a:rPr lang="en-US" sz="1000" b="1">
                <a:latin typeface="Courier" pitchFamily="49" charset="0"/>
              </a:rPr>
              <a:t>TCATTTTCAGGGCGAATGCAGATA…</a:t>
            </a:r>
          </a:p>
        </p:txBody>
      </p:sp>
      <p:sp>
        <p:nvSpPr>
          <p:cNvPr id="351244" name="Rectangle 12"/>
          <p:cNvSpPr>
            <a:spLocks noChangeArrowheads="1"/>
          </p:cNvSpPr>
          <p:nvPr/>
        </p:nvSpPr>
        <p:spPr bwMode="auto">
          <a:xfrm>
            <a:off x="228600" y="3810000"/>
            <a:ext cx="800735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T</a:t>
            </a:r>
            <a:r>
              <a:rPr lang="en-US" sz="1000" b="1">
                <a:latin typeface="Courier" pitchFamily="49" charset="0"/>
              </a:rPr>
              <a:t>CTTAGACATCAGCTACCAGCTACGATAGCTAACAACCTATCATTTTCAGGGCGAATGCAGATA…</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a:t>
            </a:r>
            <a:r>
              <a:rPr lang="en-US" sz="1000" b="1">
                <a:solidFill>
                  <a:srgbClr val="FF3300"/>
                </a:solidFill>
                <a:latin typeface="Courier" pitchFamily="49" charset="0"/>
              </a:rPr>
              <a:t>C</a:t>
            </a:r>
            <a:r>
              <a:rPr lang="en-US" sz="1000" b="1">
                <a:latin typeface="Courier" pitchFamily="49" charset="0"/>
              </a:rPr>
              <a:t>ACATCAGCTACCAGCTACGATAGCTAACAACCTATCATTTTCAGGGCGAA</a:t>
            </a:r>
            <a:r>
              <a:rPr lang="en-US" sz="1000" b="1">
                <a:solidFill>
                  <a:srgbClr val="FF3300"/>
                </a:solidFill>
                <a:latin typeface="Courier" pitchFamily="49" charset="0"/>
              </a:rPr>
              <a:t>G</a:t>
            </a:r>
            <a:r>
              <a:rPr lang="en-US" sz="1000" b="1">
                <a:latin typeface="Courier" pitchFamily="49" charset="0"/>
              </a:rPr>
              <a:t>GCAGATA…</a:t>
            </a:r>
          </a:p>
          <a:p>
            <a:r>
              <a:rPr lang="en-US" sz="1000" b="1">
                <a:latin typeface="Courier" pitchFamily="49" charset="0"/>
              </a:rPr>
              <a:t>                                                                                               …</a:t>
            </a:r>
          </a:p>
          <a:p>
            <a:r>
              <a:rPr lang="en-US" sz="1000" b="1">
                <a:latin typeface="Courier" pitchFamily="49" charset="0"/>
              </a:rPr>
              <a:t>…ACTAG</a:t>
            </a:r>
            <a:r>
              <a:rPr lang="en-US" sz="1000" b="1">
                <a:solidFill>
                  <a:srgbClr val="3333FF"/>
                </a:solidFill>
                <a:latin typeface="Courier" pitchFamily="49" charset="0"/>
              </a:rPr>
              <a:t>G</a:t>
            </a:r>
            <a:r>
              <a:rPr lang="en-US" sz="1000" b="1">
                <a:latin typeface="Courier" pitchFamily="49" charset="0"/>
              </a:rPr>
              <a:t>TCGATCAG</a:t>
            </a:r>
            <a:r>
              <a:rPr lang="en-US" sz="1000" b="1">
                <a:solidFill>
                  <a:srgbClr val="FF3300"/>
                </a:solidFill>
                <a:latin typeface="Courier" pitchFamily="49" charset="0"/>
              </a:rPr>
              <a:t>C</a:t>
            </a:r>
            <a:r>
              <a:rPr lang="en-US" sz="1000" b="1">
                <a:latin typeface="Courier" pitchFamily="49" charset="0"/>
              </a:rPr>
              <a:t>TAGC</a:t>
            </a:r>
            <a:r>
              <a:rPr lang="en-US" sz="1000" b="1">
                <a:solidFill>
                  <a:srgbClr val="92D050"/>
                </a:solidFill>
                <a:latin typeface="Courier" pitchFamily="49" charset="0"/>
              </a:rPr>
              <a:t>G</a:t>
            </a:r>
            <a:r>
              <a:rPr lang="en-US" sz="1000" b="1">
                <a:latin typeface="Courier" pitchFamily="49" charset="0"/>
              </a:rPr>
              <a:t>CTTA</a:t>
            </a:r>
            <a:r>
              <a:rPr lang="en-US" sz="1000" b="1">
                <a:solidFill>
                  <a:srgbClr val="FF3300"/>
                </a:solidFill>
                <a:latin typeface="Courier" pitchFamily="49" charset="0"/>
              </a:rPr>
              <a:t>C</a:t>
            </a:r>
            <a:r>
              <a:rPr lang="en-US" sz="1000" b="1">
                <a:latin typeface="Courier" pitchFamily="49" charset="0"/>
              </a:rPr>
              <a:t>ACATCAGCTACCAGCTACGATAGCTAACAACCTATCATTTTCAGGGCGAATGCAGATA…</a:t>
            </a:r>
          </a:p>
        </p:txBody>
      </p:sp>
      <p:sp>
        <p:nvSpPr>
          <p:cNvPr id="351245" name="Text Box 13"/>
          <p:cNvSpPr txBox="1">
            <a:spLocks noChangeArrowheads="1"/>
          </p:cNvSpPr>
          <p:nvPr/>
        </p:nvSpPr>
        <p:spPr bwMode="auto">
          <a:xfrm>
            <a:off x="8047038" y="2667000"/>
            <a:ext cx="715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000" b="1"/>
              <a:t>Disease</a:t>
            </a:r>
          </a:p>
          <a:p>
            <a:pPr algn="ctr" eaLnBrk="1" hangingPunct="1"/>
            <a:r>
              <a:rPr lang="en-US" sz="1000" b="1"/>
              <a:t>(‘Cases’)</a:t>
            </a:r>
          </a:p>
        </p:txBody>
      </p:sp>
      <p:sp>
        <p:nvSpPr>
          <p:cNvPr id="351246" name="Text Box 14"/>
          <p:cNvSpPr txBox="1">
            <a:spLocks noChangeArrowheads="1"/>
          </p:cNvSpPr>
          <p:nvPr/>
        </p:nvSpPr>
        <p:spPr bwMode="auto">
          <a:xfrm>
            <a:off x="7972425" y="4038600"/>
            <a:ext cx="868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000" b="1"/>
              <a:t>Normals</a:t>
            </a:r>
          </a:p>
          <a:p>
            <a:pPr algn="ctr" eaLnBrk="1" hangingPunct="1"/>
            <a:r>
              <a:rPr lang="en-US" sz="1000" b="1"/>
              <a:t>(‘Controls’)</a:t>
            </a:r>
          </a:p>
        </p:txBody>
      </p:sp>
      <p:sp>
        <p:nvSpPr>
          <p:cNvPr id="351247" name="Rectangle 15"/>
          <p:cNvSpPr>
            <a:spLocks noChangeArrowheads="1"/>
          </p:cNvSpPr>
          <p:nvPr/>
        </p:nvSpPr>
        <p:spPr bwMode="auto">
          <a:xfrm>
            <a:off x="1600200" y="2286000"/>
            <a:ext cx="2286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
        <p:nvSpPr>
          <p:cNvPr id="351248" name="Rectangle 16"/>
          <p:cNvSpPr>
            <a:spLocks noChangeArrowheads="1"/>
          </p:cNvSpPr>
          <p:nvPr/>
        </p:nvSpPr>
        <p:spPr bwMode="auto">
          <a:xfrm>
            <a:off x="838200" y="2286000"/>
            <a:ext cx="1524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en-US"/>
          </a:p>
        </p:txBody>
      </p:sp>
      <p:sp>
        <p:nvSpPr>
          <p:cNvPr id="351249" name="Line 17"/>
          <p:cNvSpPr>
            <a:spLocks noChangeShapeType="1"/>
          </p:cNvSpPr>
          <p:nvPr/>
        </p:nvSpPr>
        <p:spPr bwMode="auto">
          <a:xfrm>
            <a:off x="838200" y="2286000"/>
            <a:ext cx="990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351250" name="Text Box 18"/>
          <p:cNvSpPr txBox="1">
            <a:spLocks noChangeArrowheads="1"/>
          </p:cNvSpPr>
          <p:nvPr/>
        </p:nvSpPr>
        <p:spPr bwMode="auto">
          <a:xfrm>
            <a:off x="914400" y="2057400"/>
            <a:ext cx="876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Strong LD</a:t>
            </a:r>
          </a:p>
        </p:txBody>
      </p:sp>
      <p:sp>
        <p:nvSpPr>
          <p:cNvPr id="12" name="Rectangle 15"/>
          <p:cNvSpPr>
            <a:spLocks noChangeArrowheads="1"/>
          </p:cNvSpPr>
          <p:nvPr/>
        </p:nvSpPr>
        <p:spPr bwMode="auto">
          <a:xfrm>
            <a:off x="1981200" y="2286000"/>
            <a:ext cx="228600" cy="27432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grpSp>
        <p:nvGrpSpPr>
          <p:cNvPr id="2" name="Group 26"/>
          <p:cNvGrpSpPr>
            <a:grpSpLocks/>
          </p:cNvGrpSpPr>
          <p:nvPr/>
        </p:nvGrpSpPr>
        <p:grpSpPr bwMode="auto">
          <a:xfrm>
            <a:off x="1752600" y="1981200"/>
            <a:ext cx="382588" cy="304800"/>
            <a:chOff x="1752600" y="1981200"/>
            <a:chExt cx="381794" cy="304800"/>
          </a:xfrm>
        </p:grpSpPr>
        <p:cxnSp>
          <p:nvCxnSpPr>
            <p:cNvPr id="70683" name="Straight Connector 17"/>
            <p:cNvCxnSpPr>
              <a:cxnSpLocks noChangeShapeType="1"/>
            </p:cNvCxnSpPr>
            <p:nvPr/>
          </p:nvCxnSpPr>
          <p:spPr bwMode="auto">
            <a:xfrm>
              <a:off x="1752600" y="1981200"/>
              <a:ext cx="3810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0684" name="Straight Connector 20"/>
            <p:cNvCxnSpPr>
              <a:cxnSpLocks noChangeShapeType="1"/>
            </p:cNvCxnSpPr>
            <p:nvPr/>
          </p:nvCxnSpPr>
          <p:spPr bwMode="auto">
            <a:xfrm rot="5400000">
              <a:off x="1600597" y="2133203"/>
              <a:ext cx="304800" cy="79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70685" name="Straight Connector 25"/>
            <p:cNvCxnSpPr>
              <a:cxnSpLocks noChangeShapeType="1"/>
            </p:cNvCxnSpPr>
            <p:nvPr/>
          </p:nvCxnSpPr>
          <p:spPr bwMode="auto">
            <a:xfrm rot="5400000">
              <a:off x="1981597" y="2133203"/>
              <a:ext cx="304800" cy="79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28" name="Text Box 18"/>
          <p:cNvSpPr txBox="1">
            <a:spLocks noChangeArrowheads="1"/>
          </p:cNvSpPr>
          <p:nvPr/>
        </p:nvSpPr>
        <p:spPr bwMode="auto">
          <a:xfrm>
            <a:off x="1600200" y="1752600"/>
            <a:ext cx="81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a:t>Weak LD</a:t>
            </a:r>
          </a:p>
        </p:txBody>
      </p:sp>
      <p:sp>
        <p:nvSpPr>
          <p:cNvPr id="32" name="TextBox 31"/>
          <p:cNvSpPr txBox="1"/>
          <p:nvPr/>
        </p:nvSpPr>
        <p:spPr>
          <a:xfrm>
            <a:off x="762000" y="1295400"/>
            <a:ext cx="1633538" cy="276225"/>
          </a:xfrm>
          <a:prstGeom prst="rect">
            <a:avLst/>
          </a:prstGeom>
          <a:noFill/>
        </p:spPr>
        <p:txBody>
          <a:bodyPr wrap="none">
            <a:spAutoFit/>
          </a:bodyPr>
          <a:lstStyle/>
          <a:p>
            <a:pPr>
              <a:defRPr/>
            </a:pPr>
            <a:r>
              <a:rPr lang="en-US" sz="1200" dirty="0" err="1">
                <a:latin typeface="+mn-lt"/>
              </a:rPr>
              <a:t>Haplotype</a:t>
            </a:r>
            <a:r>
              <a:rPr lang="en-US" sz="1200" dirty="0">
                <a:latin typeface="+mn-lt"/>
              </a:rPr>
              <a:t> (LD) Block</a:t>
            </a:r>
          </a:p>
        </p:txBody>
      </p:sp>
      <p:grpSp>
        <p:nvGrpSpPr>
          <p:cNvPr id="3" name="Group 58"/>
          <p:cNvGrpSpPr>
            <a:grpSpLocks/>
          </p:cNvGrpSpPr>
          <p:nvPr/>
        </p:nvGrpSpPr>
        <p:grpSpPr bwMode="auto">
          <a:xfrm>
            <a:off x="990600" y="4953000"/>
            <a:ext cx="1973263" cy="1298575"/>
            <a:chOff x="990600" y="4953000"/>
            <a:chExt cx="1972475" cy="1298377"/>
          </a:xfrm>
        </p:grpSpPr>
        <p:cxnSp>
          <p:nvCxnSpPr>
            <p:cNvPr id="70679" name="Straight Arrow Connector 33"/>
            <p:cNvCxnSpPr>
              <a:cxnSpLocks noChangeShapeType="1"/>
            </p:cNvCxnSpPr>
            <p:nvPr/>
          </p:nvCxnSpPr>
          <p:spPr bwMode="auto">
            <a:xfrm rot="10800000">
              <a:off x="990600" y="4953000"/>
              <a:ext cx="1066800" cy="990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80" name="Straight Arrow Connector 34"/>
            <p:cNvCxnSpPr>
              <a:cxnSpLocks noChangeShapeType="1"/>
            </p:cNvCxnSpPr>
            <p:nvPr/>
          </p:nvCxnSpPr>
          <p:spPr bwMode="auto">
            <a:xfrm rot="16200000" flipV="1">
              <a:off x="1409700" y="5295900"/>
              <a:ext cx="990600" cy="3048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81" name="Straight Arrow Connector 37"/>
            <p:cNvCxnSpPr>
              <a:cxnSpLocks noChangeShapeType="1"/>
            </p:cNvCxnSpPr>
            <p:nvPr/>
          </p:nvCxnSpPr>
          <p:spPr bwMode="auto">
            <a:xfrm rot="5400000" flipH="1" flipV="1">
              <a:off x="1600200" y="5410200"/>
              <a:ext cx="990600" cy="762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1" name="TextBox 40"/>
            <p:cNvSpPr txBox="1"/>
            <p:nvPr/>
          </p:nvSpPr>
          <p:spPr>
            <a:xfrm>
              <a:off x="1219109" y="5943449"/>
              <a:ext cx="1743966" cy="307928"/>
            </a:xfrm>
            <a:prstGeom prst="rect">
              <a:avLst/>
            </a:prstGeom>
            <a:noFill/>
          </p:spPr>
          <p:txBody>
            <a:bodyPr wrap="none">
              <a:spAutoFit/>
            </a:bodyPr>
            <a:lstStyle/>
            <a:p>
              <a:pPr>
                <a:defRPr/>
              </a:pPr>
              <a:r>
                <a:rPr lang="en-US" sz="1400" dirty="0">
                  <a:latin typeface="+mn-lt"/>
                </a:rPr>
                <a:t>Common Variations</a:t>
              </a:r>
            </a:p>
          </p:txBody>
        </p:sp>
      </p:grpSp>
      <p:grpSp>
        <p:nvGrpSpPr>
          <p:cNvPr id="4" name="Group 59"/>
          <p:cNvGrpSpPr>
            <a:grpSpLocks/>
          </p:cNvGrpSpPr>
          <p:nvPr/>
        </p:nvGrpSpPr>
        <p:grpSpPr bwMode="auto">
          <a:xfrm>
            <a:off x="2590800" y="2819400"/>
            <a:ext cx="4267200" cy="3432175"/>
            <a:chOff x="2590800" y="2819400"/>
            <a:chExt cx="4267200" cy="3431977"/>
          </a:xfrm>
        </p:grpSpPr>
        <p:sp>
          <p:nvSpPr>
            <p:cNvPr id="42" name="TextBox 41"/>
            <p:cNvSpPr txBox="1"/>
            <p:nvPr/>
          </p:nvSpPr>
          <p:spPr>
            <a:xfrm>
              <a:off x="3962400" y="5943420"/>
              <a:ext cx="1404938" cy="307957"/>
            </a:xfrm>
            <a:prstGeom prst="rect">
              <a:avLst/>
            </a:prstGeom>
            <a:noFill/>
          </p:spPr>
          <p:txBody>
            <a:bodyPr wrap="none">
              <a:spAutoFit/>
            </a:bodyPr>
            <a:lstStyle/>
            <a:p>
              <a:pPr>
                <a:defRPr/>
              </a:pPr>
              <a:r>
                <a:rPr lang="en-US" sz="1400" dirty="0">
                  <a:latin typeface="+mn-lt"/>
                </a:rPr>
                <a:t>Rare Variations</a:t>
              </a:r>
            </a:p>
          </p:txBody>
        </p:sp>
        <p:cxnSp>
          <p:nvCxnSpPr>
            <p:cNvPr id="70675" name="Straight Arrow Connector 42"/>
            <p:cNvCxnSpPr>
              <a:cxnSpLocks noChangeShapeType="1"/>
            </p:cNvCxnSpPr>
            <p:nvPr/>
          </p:nvCxnSpPr>
          <p:spPr bwMode="auto">
            <a:xfrm rot="10800000">
              <a:off x="2590800" y="4572000"/>
              <a:ext cx="2057400" cy="1371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6" name="Straight Arrow Connector 44"/>
            <p:cNvCxnSpPr>
              <a:cxnSpLocks noChangeShapeType="1"/>
            </p:cNvCxnSpPr>
            <p:nvPr/>
          </p:nvCxnSpPr>
          <p:spPr bwMode="auto">
            <a:xfrm rot="16200000" flipV="1">
              <a:off x="2590800" y="3886200"/>
              <a:ext cx="3124200" cy="9906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7" name="Straight Arrow Connector 46"/>
            <p:cNvCxnSpPr>
              <a:cxnSpLocks noChangeShapeType="1"/>
            </p:cNvCxnSpPr>
            <p:nvPr/>
          </p:nvCxnSpPr>
          <p:spPr bwMode="auto">
            <a:xfrm rot="5400000" flipH="1" flipV="1">
              <a:off x="3810003" y="4343397"/>
              <a:ext cx="2438394" cy="7620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678" name="Straight Arrow Connector 55"/>
            <p:cNvCxnSpPr>
              <a:cxnSpLocks noChangeShapeType="1"/>
            </p:cNvCxnSpPr>
            <p:nvPr/>
          </p:nvCxnSpPr>
          <p:spPr bwMode="auto">
            <a:xfrm flipV="1">
              <a:off x="4648200" y="4648200"/>
              <a:ext cx="2209800" cy="1295400"/>
            </a:xfrm>
            <a:prstGeom prst="straightConnector1">
              <a:avLst/>
            </a:prstGeom>
            <a:noFill/>
            <a:ln w="3175" algn="ctr">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374944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2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2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4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124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124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12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124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5124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par>
                          <p:cTn id="55" fill="hold" nodeType="afterGroup">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1" nodeType="withEffect">
                                  <p:stCondLst>
                                    <p:cond delay="0"/>
                                  </p:stCondLst>
                                  <p:childTnLst>
                                    <p:set>
                                      <p:cBhvr>
                                        <p:cTn id="59" dur="1" fill="hold">
                                          <p:stCondLst>
                                            <p:cond delay="0"/>
                                          </p:stCondLst>
                                        </p:cTn>
                                        <p:tgtEl>
                                          <p:spTgt spid="28"/>
                                        </p:tgtEl>
                                        <p:attrNameLst>
                                          <p:attrName>style.visibility</p:attrName>
                                        </p:attrNameLst>
                                      </p:cBhvr>
                                      <p:to>
                                        <p:strVal val="visible"/>
                                      </p:to>
                                    </p:set>
                                  </p:childTnLst>
                                </p:cTn>
                              </p:par>
                              <p:par>
                                <p:cTn id="60" presetID="1" presetClass="entr" presetSubtype="0" fill="hold" grpId="1" nodeType="with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43" grpId="0"/>
      <p:bldP spid="351244" grpId="0"/>
      <p:bldP spid="351245" grpId="0"/>
      <p:bldP spid="351246" grpId="0"/>
      <p:bldP spid="351247" grpId="0" animBg="1"/>
      <p:bldP spid="351248" grpId="0" animBg="1"/>
      <p:bldP spid="351248" grpId="1" animBg="1"/>
      <p:bldP spid="351249" grpId="0" animBg="1"/>
      <p:bldP spid="351250" grpId="0"/>
      <p:bldP spid="12" grpId="0" animBg="1"/>
      <p:bldP spid="12" grpId="1" animBg="1"/>
      <p:bldP spid="28" grpId="0"/>
      <p:bldP spid="28" grpId="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62000"/>
            <a:ext cx="4953000"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685800"/>
            <a:ext cx="2719388"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191000"/>
            <a:ext cx="782002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2934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60" name="Object 60"/>
          <p:cNvGraphicFramePr>
            <a:graphicFrameLocks noGrp="1" noChangeAspect="1"/>
          </p:cNvGraphicFramePr>
          <p:nvPr>
            <p:ph sz="quarter" idx="2"/>
            <p:extLst>
              <p:ext uri="{D42A27DB-BD31-4B8C-83A1-F6EECF244321}">
                <p14:modId xmlns:p14="http://schemas.microsoft.com/office/powerpoint/2010/main" val="3531407769"/>
              </p:ext>
            </p:extLst>
          </p:nvPr>
        </p:nvGraphicFramePr>
        <p:xfrm>
          <a:off x="228600" y="4191000"/>
          <a:ext cx="8637653" cy="2209800"/>
        </p:xfrm>
        <a:graphic>
          <a:graphicData uri="http://schemas.openxmlformats.org/presentationml/2006/ole">
            <mc:AlternateContent xmlns:mc="http://schemas.openxmlformats.org/markup-compatibility/2006">
              <mc:Choice xmlns:v="urn:schemas-microsoft-com:vml" Requires="v">
                <p:oleObj spid="_x0000_s1025" name="Photo Editor Photo" r:id="rId3" imgW="11133333" imgH="2847619" progId="">
                  <p:embed/>
                </p:oleObj>
              </mc:Choice>
              <mc:Fallback>
                <p:oleObj name="Photo Editor Photo" r:id="rId3" imgW="11133333" imgH="2847619"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191000"/>
                        <a:ext cx="8637653" cy="2209800"/>
                      </a:xfrm>
                      <a:prstGeom prst="rect">
                        <a:avLst/>
                      </a:prstGeom>
                      <a:noFill/>
                      <a:ln>
                        <a:noFill/>
                      </a:ln>
                      <a:effectLst/>
                    </p:spPr>
                  </p:pic>
                </p:oleObj>
              </mc:Fallback>
            </mc:AlternateContent>
          </a:graphicData>
        </a:graphic>
      </p:graphicFrame>
      <p:sp>
        <p:nvSpPr>
          <p:cNvPr id="179267" name="Text Box 7"/>
          <p:cNvSpPr txBox="1">
            <a:spLocks noChangeArrowheads="1"/>
          </p:cNvSpPr>
          <p:nvPr/>
        </p:nvSpPr>
        <p:spPr bwMode="auto">
          <a:xfrm>
            <a:off x="152401" y="248970"/>
            <a:ext cx="8839200" cy="954107"/>
          </a:xfrm>
          <a:prstGeom prst="rect">
            <a:avLst/>
          </a:prstGeom>
          <a:noFill/>
          <a:ln w="9525">
            <a:noFill/>
            <a:miter lim="800000"/>
            <a:headEnd/>
            <a:tailEnd/>
          </a:ln>
        </p:spPr>
        <p:txBody>
          <a:bodyPr wrap="square">
            <a:prstTxWarp prst="textNoShape">
              <a:avLst/>
            </a:prstTxWarp>
            <a:spAutoFit/>
          </a:bodyPr>
          <a:lstStyle/>
          <a:p>
            <a:pPr algn="ctr"/>
            <a:r>
              <a:rPr lang="en-US" sz="2800" b="1" dirty="0" smtClean="0"/>
              <a:t>Previous Views on Global Human Genetic Variation </a:t>
            </a:r>
          </a:p>
          <a:p>
            <a:pPr algn="ctr"/>
            <a:r>
              <a:rPr lang="en-US" sz="2800" b="1" dirty="0" smtClean="0"/>
              <a:t>and </a:t>
            </a:r>
            <a:r>
              <a:rPr lang="en-US" sz="2800" b="1" dirty="0" err="1" smtClean="0"/>
              <a:t>Lewontin’s</a:t>
            </a:r>
            <a:r>
              <a:rPr lang="en-US" sz="2800" b="1" dirty="0" smtClean="0"/>
              <a:t> Study</a:t>
            </a:r>
            <a:endParaRPr lang="en-US" sz="2800" b="1" dirty="0"/>
          </a:p>
        </p:txBody>
      </p:sp>
      <p:sp>
        <p:nvSpPr>
          <p:cNvPr id="2" name="Slide Number Placeholder 1"/>
          <p:cNvSpPr>
            <a:spLocks noGrp="1"/>
          </p:cNvSpPr>
          <p:nvPr>
            <p:ph type="sldNum" sz="quarter" idx="12"/>
          </p:nvPr>
        </p:nvSpPr>
        <p:spPr/>
        <p:txBody>
          <a:bodyPr/>
          <a:lstStyle/>
          <a:p>
            <a:pPr>
              <a:defRPr/>
            </a:pPr>
            <a:fld id="{39A9441C-A09A-4422-9030-1E524ECE9949}" type="slidenum">
              <a:rPr lang="en-US" smtClean="0"/>
              <a:pPr>
                <a:defRPr/>
              </a:pPr>
              <a:t>3</a:t>
            </a:fld>
            <a:endParaRPr lang="en-US"/>
          </a:p>
        </p:txBody>
      </p:sp>
      <p:grpSp>
        <p:nvGrpSpPr>
          <p:cNvPr id="4" name="Group 3"/>
          <p:cNvGrpSpPr/>
          <p:nvPr/>
        </p:nvGrpSpPr>
        <p:grpSpPr>
          <a:xfrm>
            <a:off x="3517950" y="1621696"/>
            <a:ext cx="5254023" cy="1602821"/>
            <a:chOff x="3352800" y="1600200"/>
            <a:chExt cx="5254023" cy="1602821"/>
          </a:xfrm>
        </p:grpSpPr>
        <p:pic>
          <p:nvPicPr>
            <p:cNvPr id="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517950" y="1994409"/>
              <a:ext cx="726488" cy="118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95800" y="1994409"/>
              <a:ext cx="888768" cy="1195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696806" y="1994409"/>
              <a:ext cx="792532" cy="120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7740699" y="1994409"/>
              <a:ext cx="866124" cy="1207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5635930" y="1994409"/>
              <a:ext cx="809515" cy="120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3"/>
            <p:cNvSpPr txBox="1">
              <a:spLocks noChangeArrowheads="1"/>
            </p:cNvSpPr>
            <p:nvPr/>
          </p:nvSpPr>
          <p:spPr bwMode="auto">
            <a:xfrm>
              <a:off x="3352800" y="1600200"/>
              <a:ext cx="51791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t>Caucasian      </a:t>
              </a:r>
              <a:r>
                <a:rPr lang="en-US" altLang="en-US" sz="1400" dirty="0" smtClean="0"/>
                <a:t> Mongol           African      </a:t>
              </a:r>
              <a:r>
                <a:rPr lang="en-US" altLang="en-US" sz="1400" dirty="0"/>
                <a:t>Amerindian          </a:t>
              </a:r>
              <a:r>
                <a:rPr lang="en-US" altLang="en-US" sz="1400" dirty="0" smtClean="0"/>
                <a:t>Malay</a:t>
              </a:r>
              <a:endParaRPr lang="en-US" altLang="en-US" sz="1400" dirty="0"/>
            </a:p>
          </p:txBody>
        </p:sp>
      </p:grpSp>
      <p:pic>
        <p:nvPicPr>
          <p:cNvPr id="15"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6750" y="1315769"/>
            <a:ext cx="1602888" cy="2392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70064" y="1315768"/>
            <a:ext cx="1582736" cy="234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7610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37369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914400"/>
            <a:ext cx="36449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362200"/>
            <a:ext cx="3678238"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5039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7" name="Picture 3"/>
          <p:cNvPicPr>
            <a:picLocks noGrp="1" noChangeAspect="1" noChangeArrowheads="1"/>
          </p:cNvPicPr>
          <p:nvPr>
            <p:ph sz="half" idx="1"/>
          </p:nvPr>
        </p:nvPicPr>
        <p:blipFill>
          <a:blip r:embed="rId2"/>
          <a:srcRect/>
          <a:stretch>
            <a:fillRect/>
          </a:stretch>
        </p:blipFill>
        <p:spPr>
          <a:xfrm rot="60000">
            <a:off x="4312596" y="1562381"/>
            <a:ext cx="4712341" cy="4006738"/>
          </a:xfrm>
          <a:solidFill>
            <a:schemeClr val="bg1"/>
          </a:solidFill>
        </p:spPr>
      </p:pic>
      <p:sp>
        <p:nvSpPr>
          <p:cNvPr id="179267" name="Text Box 7"/>
          <p:cNvSpPr txBox="1">
            <a:spLocks noChangeArrowheads="1"/>
          </p:cNvSpPr>
          <p:nvPr/>
        </p:nvSpPr>
        <p:spPr bwMode="auto">
          <a:xfrm>
            <a:off x="1134070" y="228599"/>
            <a:ext cx="7010400" cy="523875"/>
          </a:xfrm>
          <a:prstGeom prst="rect">
            <a:avLst/>
          </a:prstGeom>
          <a:noFill/>
          <a:ln w="9525">
            <a:noFill/>
            <a:miter lim="800000"/>
            <a:headEnd/>
            <a:tailEnd/>
          </a:ln>
        </p:spPr>
        <p:txBody>
          <a:bodyPr wrap="square">
            <a:prstTxWarp prst="textNoShape">
              <a:avLst/>
            </a:prstTxWarp>
            <a:spAutoFit/>
          </a:bodyPr>
          <a:lstStyle/>
          <a:p>
            <a:r>
              <a:rPr lang="en-US" sz="2800" b="1" dirty="0" err="1"/>
              <a:t>Lewontin’s</a:t>
            </a:r>
            <a:r>
              <a:rPr lang="en-US" sz="2800" b="1" dirty="0"/>
              <a:t> Study and Global Genetic Variation</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60000">
            <a:off x="228600" y="2016228"/>
            <a:ext cx="4032250" cy="2082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4302228"/>
            <a:ext cx="1747838" cy="746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84822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0999" y="1361527"/>
            <a:ext cx="4462463" cy="1643572"/>
            <a:chOff x="381000" y="457200"/>
            <a:chExt cx="4462463" cy="164357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4462463" cy="1643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532" y="489650"/>
              <a:ext cx="2116931" cy="212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509164" y="3657600"/>
            <a:ext cx="4206134" cy="2447925"/>
            <a:chOff x="509164" y="3352800"/>
            <a:chExt cx="4206134" cy="2447925"/>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64" y="3352800"/>
              <a:ext cx="4206134"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200400" y="5562600"/>
              <a:ext cx="762000"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904246"/>
            <a:ext cx="3962400" cy="3278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 Box 7"/>
          <p:cNvSpPr txBox="1">
            <a:spLocks noChangeArrowheads="1"/>
          </p:cNvSpPr>
          <p:nvPr/>
        </p:nvSpPr>
        <p:spPr bwMode="auto">
          <a:xfrm>
            <a:off x="380999" y="228599"/>
            <a:ext cx="8446129" cy="523220"/>
          </a:xfrm>
          <a:prstGeom prst="rect">
            <a:avLst/>
          </a:prstGeom>
          <a:noFill/>
          <a:ln w="9525">
            <a:noFill/>
            <a:miter lim="800000"/>
            <a:headEnd/>
            <a:tailEnd/>
          </a:ln>
        </p:spPr>
        <p:txBody>
          <a:bodyPr wrap="square">
            <a:prstTxWarp prst="textNoShape">
              <a:avLst/>
            </a:prstTxWarp>
            <a:spAutoFit/>
          </a:bodyPr>
          <a:lstStyle/>
          <a:p>
            <a:r>
              <a:rPr lang="en-US" sz="2800" b="1" dirty="0" err="1"/>
              <a:t>Lewontin’s</a:t>
            </a:r>
            <a:r>
              <a:rPr lang="en-US" sz="2800" b="1" dirty="0"/>
              <a:t> </a:t>
            </a:r>
            <a:r>
              <a:rPr lang="en-US" sz="2800" b="1" dirty="0" smtClean="0"/>
              <a:t>15.0% </a:t>
            </a:r>
            <a:r>
              <a:rPr lang="en-US" sz="2800" b="1" dirty="0"/>
              <a:t>i</a:t>
            </a:r>
            <a:r>
              <a:rPr lang="en-US" sz="2800" b="1" dirty="0" smtClean="0"/>
              <a:t>s &gt; 0.0%, So Classification is Possible!</a:t>
            </a:r>
            <a:endParaRPr lang="en-US" sz="2800" b="1" dirty="0"/>
          </a:p>
        </p:txBody>
      </p:sp>
    </p:spTree>
    <p:extLst>
      <p:ext uri="{BB962C8B-B14F-4D97-AF65-F5344CB8AC3E}">
        <p14:creationId xmlns:p14="http://schemas.microsoft.com/office/powerpoint/2010/main" val="4100140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838200" y="2057400"/>
            <a:ext cx="3895725" cy="3475038"/>
            <a:chOff x="528" y="1296"/>
            <a:chExt cx="2454" cy="2189"/>
          </a:xfrm>
        </p:grpSpPr>
        <p:pic>
          <p:nvPicPr>
            <p:cNvPr id="71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 y="1296"/>
              <a:ext cx="1916" cy="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6" name="Text Box 4"/>
            <p:cNvSpPr txBox="1">
              <a:spLocks noChangeArrowheads="1"/>
            </p:cNvSpPr>
            <p:nvPr/>
          </p:nvSpPr>
          <p:spPr bwMode="auto">
            <a:xfrm>
              <a:off x="528" y="3312"/>
              <a:ext cx="245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solidFill>
                    <a:srgbClr val="000000"/>
                  </a:solidFill>
                </a:rPr>
                <a:t>Mountain and Cavalli-Sforza, Am. J. Hum. Genet. 1997</a:t>
              </a:r>
            </a:p>
          </p:txBody>
        </p:sp>
      </p:grpSp>
      <p:graphicFrame>
        <p:nvGraphicFramePr>
          <p:cNvPr id="94213" name="Object 5"/>
          <p:cNvGraphicFramePr>
            <a:graphicFrameLocks noGrp="1" noChangeAspect="1"/>
          </p:cNvGraphicFramePr>
          <p:nvPr>
            <p:ph sz="quarter" idx="3"/>
          </p:nvPr>
        </p:nvGraphicFramePr>
        <p:xfrm>
          <a:off x="6096000" y="152400"/>
          <a:ext cx="2557463" cy="6248400"/>
        </p:xfrm>
        <a:graphic>
          <a:graphicData uri="http://schemas.openxmlformats.org/presentationml/2006/ole">
            <mc:AlternateContent xmlns:mc="http://schemas.openxmlformats.org/markup-compatibility/2006">
              <mc:Choice xmlns:v="urn:schemas-microsoft-com:vml" Requires="v">
                <p:oleObj spid="_x0000_s2049" name="Photo Editor Photo" r:id="rId4" imgW="16104762" imgH="39342857" progId="MSPhotoEd.3">
                  <p:embed/>
                </p:oleObj>
              </mc:Choice>
              <mc:Fallback>
                <p:oleObj name="Photo Editor Photo" r:id="rId4" imgW="16104762" imgH="39342857"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52400"/>
                        <a:ext cx="2557463" cy="6248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2" name="Text Box 6"/>
          <p:cNvSpPr txBox="1">
            <a:spLocks noChangeArrowheads="1"/>
          </p:cNvSpPr>
          <p:nvPr/>
        </p:nvSpPr>
        <p:spPr bwMode="auto">
          <a:xfrm>
            <a:off x="152400" y="304800"/>
            <a:ext cx="579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a:t>Contemporary ‘Unsupervised’ Studies of Global Human Genetic Diversity</a:t>
            </a:r>
          </a:p>
        </p:txBody>
      </p:sp>
      <p:sp>
        <p:nvSpPr>
          <p:cNvPr id="94215" name="Text Box 7"/>
          <p:cNvSpPr txBox="1">
            <a:spLocks noChangeArrowheads="1"/>
          </p:cNvSpPr>
          <p:nvPr/>
        </p:nvSpPr>
        <p:spPr bwMode="auto">
          <a:xfrm>
            <a:off x="6096000" y="6477000"/>
            <a:ext cx="2260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t>Rosenberg et al. Science 2004</a:t>
            </a:r>
          </a:p>
        </p:txBody>
      </p:sp>
      <p:sp>
        <p:nvSpPr>
          <p:cNvPr id="94216" name="Text Box 8"/>
          <p:cNvSpPr txBox="1">
            <a:spLocks noChangeArrowheads="1"/>
          </p:cNvSpPr>
          <p:nvPr/>
        </p:nvSpPr>
        <p:spPr bwMode="auto">
          <a:xfrm>
            <a:off x="228600" y="1524000"/>
            <a:ext cx="33686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1400"/>
              <a:t>Individuals from the same population tend to cluster together</a:t>
            </a:r>
          </a:p>
        </p:txBody>
      </p:sp>
      <p:sp>
        <p:nvSpPr>
          <p:cNvPr id="94217" name="Line 9"/>
          <p:cNvSpPr>
            <a:spLocks noChangeShapeType="1"/>
          </p:cNvSpPr>
          <p:nvPr/>
        </p:nvSpPr>
        <p:spPr bwMode="auto">
          <a:xfrm>
            <a:off x="1447800" y="2057400"/>
            <a:ext cx="2286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8" name="Line 10"/>
          <p:cNvSpPr>
            <a:spLocks noChangeShapeType="1"/>
          </p:cNvSpPr>
          <p:nvPr/>
        </p:nvSpPr>
        <p:spPr bwMode="auto">
          <a:xfrm>
            <a:off x="1447800" y="2057400"/>
            <a:ext cx="533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9" name="Text Box 11"/>
          <p:cNvSpPr txBox="1">
            <a:spLocks noChangeArrowheads="1"/>
          </p:cNvSpPr>
          <p:nvPr/>
        </p:nvSpPr>
        <p:spPr bwMode="auto">
          <a:xfrm>
            <a:off x="1981200" y="5715000"/>
            <a:ext cx="390207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n-US" altLang="en-US" sz="1400"/>
              <a:t>assumptions about the different number of “groups” (color coded) tended to cluster together people from the same population</a:t>
            </a:r>
          </a:p>
        </p:txBody>
      </p:sp>
      <p:sp>
        <p:nvSpPr>
          <p:cNvPr id="94220" name="Line 12"/>
          <p:cNvSpPr>
            <a:spLocks noChangeShapeType="1"/>
          </p:cNvSpPr>
          <p:nvPr/>
        </p:nvSpPr>
        <p:spPr bwMode="auto">
          <a:xfrm flipV="1">
            <a:off x="4648200" y="609600"/>
            <a:ext cx="3276600" cy="518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1" name="Line 13"/>
          <p:cNvSpPr>
            <a:spLocks noChangeShapeType="1"/>
          </p:cNvSpPr>
          <p:nvPr/>
        </p:nvSpPr>
        <p:spPr bwMode="auto">
          <a:xfrm flipV="1">
            <a:off x="4648200" y="4495800"/>
            <a:ext cx="33528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2" name="Line 14"/>
          <p:cNvSpPr>
            <a:spLocks noChangeShapeType="1"/>
          </p:cNvSpPr>
          <p:nvPr/>
        </p:nvSpPr>
        <p:spPr bwMode="auto">
          <a:xfrm flipV="1">
            <a:off x="3429000" y="762000"/>
            <a:ext cx="3200400" cy="495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3" name="Line 15"/>
          <p:cNvSpPr>
            <a:spLocks noChangeShapeType="1"/>
          </p:cNvSpPr>
          <p:nvPr/>
        </p:nvSpPr>
        <p:spPr bwMode="auto">
          <a:xfrm flipV="1">
            <a:off x="3429000" y="1676400"/>
            <a:ext cx="3200400" cy="403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4" name="Line 16"/>
          <p:cNvSpPr>
            <a:spLocks noChangeShapeType="1"/>
          </p:cNvSpPr>
          <p:nvPr/>
        </p:nvSpPr>
        <p:spPr bwMode="auto">
          <a:xfrm flipV="1">
            <a:off x="3429000" y="4267200"/>
            <a:ext cx="3276600" cy="1447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5" name="Line 17"/>
          <p:cNvSpPr>
            <a:spLocks noChangeShapeType="1"/>
          </p:cNvSpPr>
          <p:nvPr/>
        </p:nvSpPr>
        <p:spPr bwMode="auto">
          <a:xfrm flipV="1">
            <a:off x="3429000" y="5638800"/>
            <a:ext cx="3276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6" name="Line 18"/>
          <p:cNvSpPr>
            <a:spLocks noChangeShapeType="1"/>
          </p:cNvSpPr>
          <p:nvPr/>
        </p:nvSpPr>
        <p:spPr bwMode="auto">
          <a:xfrm>
            <a:off x="3429000" y="5715000"/>
            <a:ext cx="32004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249611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2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2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42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21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2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422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422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4221"/>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2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2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2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42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4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5" grpId="0"/>
      <p:bldP spid="94216" grpId="0"/>
      <p:bldP spid="94217" grpId="0" animBg="1"/>
      <p:bldP spid="94218" grpId="0" animBg="1"/>
      <p:bldP spid="94219" grpId="0"/>
      <p:bldP spid="94220" grpId="0" animBg="1"/>
      <p:bldP spid="94220" grpId="1" animBg="1"/>
      <p:bldP spid="94221" grpId="0" animBg="1"/>
      <p:bldP spid="94221" grpId="1" animBg="1"/>
      <p:bldP spid="94222" grpId="0" animBg="1"/>
      <p:bldP spid="94223" grpId="0" animBg="1"/>
      <p:bldP spid="94224" grpId="0" animBg="1"/>
      <p:bldP spid="94225" grpId="0" animBg="1"/>
      <p:bldP spid="942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152400" y="5334000"/>
            <a:ext cx="59436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eaLnBrk="1" hangingPunct="1"/>
            <a:r>
              <a:rPr lang="en-US" altLang="en-US" sz="900" b="1" dirty="0"/>
              <a:t>Figure 1</a:t>
            </a:r>
            <a:r>
              <a:rPr lang="en-US" altLang="en-US" sz="900" dirty="0"/>
              <a:t>. Neighbor-joining trees depicting the genetic relationships of 1040 individuals from 51 world populations collected by the HGDP. In figure 1a individuals are color coded according to which of five major geographic regions of the globe they are collected from, and in figure 1b, according to which of the 51 populations they are associated with (key: 1: </a:t>
            </a:r>
            <a:r>
              <a:rPr lang="en-US" altLang="en-US" sz="900" dirty="0" err="1"/>
              <a:t>Biaka</a:t>
            </a:r>
            <a:r>
              <a:rPr lang="en-US" altLang="en-US" sz="900" dirty="0"/>
              <a:t> Pygmy, 2: San, 3: </a:t>
            </a:r>
            <a:r>
              <a:rPr lang="en-US" altLang="en-US" sz="900" dirty="0" err="1"/>
              <a:t>Mbuti</a:t>
            </a:r>
            <a:r>
              <a:rPr lang="en-US" altLang="en-US" sz="900" dirty="0"/>
              <a:t> Pygmy, 4: Druze; 5: Bedouin, 6: </a:t>
            </a:r>
            <a:r>
              <a:rPr lang="en-US" altLang="en-US" sz="900" dirty="0" err="1"/>
              <a:t>Mozabite</a:t>
            </a:r>
            <a:r>
              <a:rPr lang="en-US" altLang="en-US" sz="900" dirty="0"/>
              <a:t>, 7: Palestinian, 8: </a:t>
            </a:r>
            <a:r>
              <a:rPr lang="en-US" altLang="en-US" sz="900" dirty="0" err="1"/>
              <a:t>Kalash</a:t>
            </a:r>
            <a:r>
              <a:rPr lang="en-US" altLang="en-US" sz="900" dirty="0"/>
              <a:t>, 9: Pima, 10: Columbian, 11: </a:t>
            </a:r>
            <a:r>
              <a:rPr lang="en-US" altLang="en-US" sz="900" dirty="0" err="1"/>
              <a:t>Karitiana</a:t>
            </a:r>
            <a:r>
              <a:rPr lang="en-US" altLang="en-US" sz="900" dirty="0"/>
              <a:t>, 12: </a:t>
            </a:r>
            <a:r>
              <a:rPr lang="en-US" altLang="en-US" sz="900" dirty="0" err="1"/>
              <a:t>Surui</a:t>
            </a:r>
            <a:r>
              <a:rPr lang="en-US" altLang="en-US" sz="900" dirty="0"/>
              <a:t>, 13: New Guinea, 14: Yakut).</a:t>
            </a:r>
          </a:p>
        </p:txBody>
      </p:sp>
      <p:grpSp>
        <p:nvGrpSpPr>
          <p:cNvPr id="95240" name="Group 8"/>
          <p:cNvGrpSpPr>
            <a:grpSpLocks/>
          </p:cNvGrpSpPr>
          <p:nvPr/>
        </p:nvGrpSpPr>
        <p:grpSpPr bwMode="auto">
          <a:xfrm>
            <a:off x="6248400" y="3911851"/>
            <a:ext cx="2393950" cy="1463675"/>
            <a:chOff x="646" y="3024"/>
            <a:chExt cx="1508" cy="922"/>
          </a:xfrm>
        </p:grpSpPr>
        <p:sp>
          <p:nvSpPr>
            <p:cNvPr id="8211" name="Text Box 9"/>
            <p:cNvSpPr txBox="1">
              <a:spLocks noChangeArrowheads="1"/>
            </p:cNvSpPr>
            <p:nvPr/>
          </p:nvSpPr>
          <p:spPr bwMode="auto">
            <a:xfrm>
              <a:off x="850" y="3408"/>
              <a:ext cx="1124"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000" dirty="0">
                  <a:latin typeface="Courier New" pitchFamily="49" charset="0"/>
                </a:rPr>
                <a:t>0.00 0.76 0.54 … 0.90</a:t>
              </a:r>
            </a:p>
            <a:p>
              <a:pPr eaLnBrk="1" hangingPunct="1"/>
              <a:r>
                <a:rPr lang="en-US" altLang="en-US" sz="1000" dirty="0">
                  <a:latin typeface="Courier New" pitchFamily="49" charset="0"/>
                </a:rPr>
                <a:t>0.76 0.00 0.43 … 0.63</a:t>
              </a:r>
            </a:p>
            <a:p>
              <a:pPr eaLnBrk="1" hangingPunct="1"/>
              <a:r>
                <a:rPr lang="en-US" altLang="en-US" sz="1000" dirty="0">
                  <a:latin typeface="Courier New" pitchFamily="49" charset="0"/>
                </a:rPr>
                <a:t>0.54 0.43 0.00 … 0.32</a:t>
              </a:r>
            </a:p>
            <a:p>
              <a:pPr eaLnBrk="1" hangingPunct="1"/>
              <a:r>
                <a:rPr lang="en-US" altLang="en-US" sz="1000" dirty="0">
                  <a:latin typeface="Courier New" pitchFamily="49" charset="0"/>
                </a:rPr>
                <a:t>…</a:t>
              </a:r>
            </a:p>
            <a:p>
              <a:pPr eaLnBrk="1" hangingPunct="1"/>
              <a:r>
                <a:rPr lang="en-US" altLang="en-US" sz="1000" dirty="0">
                  <a:latin typeface="Courier New" pitchFamily="49" charset="0"/>
                </a:rPr>
                <a:t>0.90 …           0.00</a:t>
              </a:r>
            </a:p>
          </p:txBody>
        </p:sp>
        <p:sp>
          <p:nvSpPr>
            <p:cNvPr id="8212" name="Text Box 10"/>
            <p:cNvSpPr txBox="1">
              <a:spLocks noChangeArrowheads="1"/>
            </p:cNvSpPr>
            <p:nvPr/>
          </p:nvSpPr>
          <p:spPr bwMode="auto">
            <a:xfrm>
              <a:off x="646" y="3024"/>
              <a:ext cx="15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i="1" dirty="0"/>
                <a:t>N x N</a:t>
              </a:r>
              <a:r>
                <a:rPr lang="en-US" altLang="en-US" dirty="0"/>
                <a:t> Distance Matrix</a:t>
              </a:r>
            </a:p>
          </p:txBody>
        </p:sp>
      </p:grpSp>
      <p:sp>
        <p:nvSpPr>
          <p:cNvPr id="8196" name="Text Box 11"/>
          <p:cNvSpPr txBox="1">
            <a:spLocks noChangeArrowheads="1"/>
          </p:cNvSpPr>
          <p:nvPr/>
        </p:nvSpPr>
        <p:spPr bwMode="auto">
          <a:xfrm>
            <a:off x="0" y="304800"/>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en-US" sz="2400" b="1" dirty="0">
                <a:cs typeface="Arial" pitchFamily="34" charset="0"/>
              </a:rPr>
              <a:t>Representing Human Genomic Diversity </a:t>
            </a:r>
            <a:r>
              <a:rPr lang="en-US" altLang="en-US" sz="2400" b="1" dirty="0" smtClean="0">
                <a:cs typeface="Arial" pitchFamily="34" charset="0"/>
              </a:rPr>
              <a:t>via Similarity ‘Trees’</a:t>
            </a:r>
            <a:endParaRPr lang="en-US" altLang="en-US" sz="2400" b="1" dirty="0">
              <a:cs typeface="Arial" pitchFamily="34" charset="0"/>
            </a:endParaRPr>
          </a:p>
        </p:txBody>
      </p:sp>
      <p:sp>
        <p:nvSpPr>
          <p:cNvPr id="95244" name="Text Box 12"/>
          <p:cNvSpPr txBox="1">
            <a:spLocks noChangeArrowheads="1"/>
          </p:cNvSpPr>
          <p:nvPr/>
        </p:nvSpPr>
        <p:spPr bwMode="auto">
          <a:xfrm>
            <a:off x="2514600" y="48768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3</a:t>
            </a:r>
          </a:p>
        </p:txBody>
      </p:sp>
      <p:sp>
        <p:nvSpPr>
          <p:cNvPr id="95245" name="Line 13"/>
          <p:cNvSpPr>
            <a:spLocks noChangeShapeType="1"/>
          </p:cNvSpPr>
          <p:nvPr/>
        </p:nvSpPr>
        <p:spPr bwMode="auto">
          <a:xfrm flipH="1" flipV="1">
            <a:off x="2209800" y="48006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199"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1585119"/>
            <a:ext cx="6096000" cy="367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247" name="Text Box 15"/>
          <p:cNvSpPr txBox="1">
            <a:spLocks noChangeArrowheads="1"/>
          </p:cNvSpPr>
          <p:nvPr/>
        </p:nvSpPr>
        <p:spPr bwMode="auto">
          <a:xfrm>
            <a:off x="609600" y="13716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1</a:t>
            </a:r>
          </a:p>
        </p:txBody>
      </p:sp>
      <p:sp>
        <p:nvSpPr>
          <p:cNvPr id="95248" name="Text Box 16"/>
          <p:cNvSpPr txBox="1">
            <a:spLocks noChangeArrowheads="1"/>
          </p:cNvSpPr>
          <p:nvPr/>
        </p:nvSpPr>
        <p:spPr bwMode="auto">
          <a:xfrm>
            <a:off x="1295400" y="14478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2</a:t>
            </a:r>
          </a:p>
        </p:txBody>
      </p:sp>
      <p:sp>
        <p:nvSpPr>
          <p:cNvPr id="95249" name="Text Box 17"/>
          <p:cNvSpPr txBox="1">
            <a:spLocks noChangeArrowheads="1"/>
          </p:cNvSpPr>
          <p:nvPr/>
        </p:nvSpPr>
        <p:spPr bwMode="auto">
          <a:xfrm>
            <a:off x="2667000" y="50292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t>3</a:t>
            </a:r>
          </a:p>
        </p:txBody>
      </p:sp>
      <p:sp>
        <p:nvSpPr>
          <p:cNvPr id="95250" name="Line 18"/>
          <p:cNvSpPr>
            <a:spLocks noChangeShapeType="1"/>
          </p:cNvSpPr>
          <p:nvPr/>
        </p:nvSpPr>
        <p:spPr bwMode="auto">
          <a:xfrm>
            <a:off x="762000" y="1600200"/>
            <a:ext cx="1524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51" name="Line 19"/>
          <p:cNvSpPr>
            <a:spLocks noChangeShapeType="1"/>
          </p:cNvSpPr>
          <p:nvPr/>
        </p:nvSpPr>
        <p:spPr bwMode="auto">
          <a:xfrm flipH="1">
            <a:off x="1143000" y="16764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5252" name="Line 20"/>
          <p:cNvSpPr>
            <a:spLocks noChangeShapeType="1"/>
          </p:cNvSpPr>
          <p:nvPr/>
        </p:nvSpPr>
        <p:spPr bwMode="auto">
          <a:xfrm flipH="1" flipV="1">
            <a:off x="2362200" y="49530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5235" name="Group 3"/>
          <p:cNvGrpSpPr>
            <a:grpSpLocks/>
          </p:cNvGrpSpPr>
          <p:nvPr/>
        </p:nvGrpSpPr>
        <p:grpSpPr bwMode="auto">
          <a:xfrm>
            <a:off x="6019800" y="1981200"/>
            <a:ext cx="2959100" cy="1298575"/>
            <a:chOff x="480" y="1968"/>
            <a:chExt cx="1864" cy="818"/>
          </a:xfrm>
        </p:grpSpPr>
        <p:sp>
          <p:nvSpPr>
            <p:cNvPr id="8207" name="Text Box 4"/>
            <p:cNvSpPr txBox="1">
              <a:spLocks noChangeArrowheads="1"/>
            </p:cNvSpPr>
            <p:nvPr/>
          </p:nvSpPr>
          <p:spPr bwMode="auto">
            <a:xfrm>
              <a:off x="624" y="1968"/>
              <a:ext cx="14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Genotype Similarity:</a:t>
              </a:r>
            </a:p>
          </p:txBody>
        </p:sp>
        <p:sp>
          <p:nvSpPr>
            <p:cNvPr id="8208" name="Text Box 5"/>
            <p:cNvSpPr txBox="1">
              <a:spLocks noChangeArrowheads="1"/>
            </p:cNvSpPr>
            <p:nvPr/>
          </p:nvSpPr>
          <p:spPr bwMode="auto">
            <a:xfrm>
              <a:off x="480" y="2304"/>
              <a:ext cx="105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a:latin typeface="Courier New" pitchFamily="49" charset="0"/>
                </a:rPr>
                <a:t>AA GG AA CC AA</a:t>
              </a:r>
            </a:p>
            <a:p>
              <a:pPr eaLnBrk="1" hangingPunct="1"/>
              <a:r>
                <a:rPr lang="en-US" altLang="en-US" sz="1400">
                  <a:latin typeface="Courier New" pitchFamily="49" charset="0"/>
                </a:rPr>
                <a:t>AT GG GA CC CC</a:t>
              </a:r>
            </a:p>
          </p:txBody>
        </p:sp>
        <p:sp>
          <p:nvSpPr>
            <p:cNvPr id="8209" name="Text Box 6"/>
            <p:cNvSpPr txBox="1">
              <a:spLocks noChangeArrowheads="1"/>
            </p:cNvSpPr>
            <p:nvPr/>
          </p:nvSpPr>
          <p:spPr bwMode="auto">
            <a:xfrm>
              <a:off x="528" y="2592"/>
              <a:ext cx="96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400" dirty="0"/>
                <a:t>1    2    1    </a:t>
              </a:r>
              <a:r>
                <a:rPr lang="en-US" altLang="en-US" sz="1400" dirty="0" smtClean="0"/>
                <a:t> 2    </a:t>
              </a:r>
              <a:r>
                <a:rPr lang="en-US" altLang="en-US" sz="1400" dirty="0"/>
                <a:t>0</a:t>
              </a:r>
            </a:p>
          </p:txBody>
        </p:sp>
        <p:sp>
          <p:nvSpPr>
            <p:cNvPr id="8210" name="Text Box 7"/>
            <p:cNvSpPr txBox="1">
              <a:spLocks noChangeArrowheads="1"/>
            </p:cNvSpPr>
            <p:nvPr/>
          </p:nvSpPr>
          <p:spPr bwMode="auto">
            <a:xfrm>
              <a:off x="1584" y="2400"/>
              <a:ext cx="7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a:t>6/10=0.60</a:t>
              </a:r>
            </a:p>
          </p:txBody>
        </p:sp>
      </p:grpSp>
    </p:spTree>
    <p:extLst>
      <p:ext uri="{BB962C8B-B14F-4D97-AF65-F5344CB8AC3E}">
        <p14:creationId xmlns:p14="http://schemas.microsoft.com/office/powerpoint/2010/main" val="1983303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2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523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52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2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2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2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4" grpId="0"/>
      <p:bldP spid="95245" grpId="0" animBg="1"/>
      <p:bldP spid="95247" grpId="0"/>
      <p:bldP spid="95248" grpId="0"/>
      <p:bldP spid="95249" grpId="0"/>
      <p:bldP spid="95250" grpId="0" animBg="1"/>
      <p:bldP spid="95251" grpId="0" animBg="1"/>
      <p:bldP spid="952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2180" y="1334329"/>
            <a:ext cx="4247352" cy="922992"/>
            <a:chOff x="304800" y="1143000"/>
            <a:chExt cx="4433888" cy="778767"/>
          </a:xfrm>
        </p:grpSpPr>
        <p:pic>
          <p:nvPicPr>
            <p:cNvPr id="8" name="Picture 4"/>
            <p:cNvPicPr>
              <a:picLocks noChangeAspect="1" noChangeArrowheads="1"/>
            </p:cNvPicPr>
            <p:nvPr/>
          </p:nvPicPr>
          <p:blipFill>
            <a:blip r:embed="rId2" cstate="print"/>
            <a:srcRect/>
            <a:stretch>
              <a:fillRect/>
            </a:stretch>
          </p:blipFill>
          <p:spPr bwMode="auto">
            <a:xfrm>
              <a:off x="304800" y="1295400"/>
              <a:ext cx="4433888" cy="626367"/>
            </a:xfrm>
            <a:prstGeom prst="rect">
              <a:avLst/>
            </a:prstGeom>
            <a:noFill/>
            <a:ln w="9525">
              <a:noFill/>
              <a:miter lim="800000"/>
              <a:headEnd/>
              <a:tailEnd/>
            </a:ln>
          </p:spPr>
        </p:pic>
        <p:pic>
          <p:nvPicPr>
            <p:cNvPr id="9" name="Picture 6"/>
            <p:cNvPicPr>
              <a:picLocks noChangeAspect="1" noChangeArrowheads="1"/>
            </p:cNvPicPr>
            <p:nvPr/>
          </p:nvPicPr>
          <p:blipFill>
            <a:blip r:embed="rId3" cstate="print"/>
            <a:srcRect/>
            <a:stretch>
              <a:fillRect/>
            </a:stretch>
          </p:blipFill>
          <p:spPr bwMode="auto">
            <a:xfrm>
              <a:off x="1752600" y="1143000"/>
              <a:ext cx="2181225" cy="209550"/>
            </a:xfrm>
            <a:prstGeom prst="rect">
              <a:avLst/>
            </a:prstGeom>
            <a:noFill/>
            <a:ln w="9525">
              <a:noFill/>
              <a:miter lim="800000"/>
              <a:headEnd/>
              <a:tailEnd/>
            </a:ln>
          </p:spPr>
        </p:pic>
      </p:gr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17" y="3352800"/>
            <a:ext cx="849923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577" y="381000"/>
            <a:ext cx="3928621" cy="2680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555072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7"/>
          <p:cNvSpPr txBox="1">
            <a:spLocks noChangeArrowheads="1"/>
          </p:cNvSpPr>
          <p:nvPr/>
        </p:nvSpPr>
        <p:spPr bwMode="auto">
          <a:xfrm>
            <a:off x="304800" y="230863"/>
            <a:ext cx="8571514" cy="523220"/>
          </a:xfrm>
          <a:prstGeom prst="rect">
            <a:avLst/>
          </a:prstGeom>
          <a:noFill/>
          <a:ln w="9525">
            <a:noFill/>
            <a:miter lim="800000"/>
            <a:headEnd/>
            <a:tailEnd/>
          </a:ln>
        </p:spPr>
        <p:txBody>
          <a:bodyPr wrap="none">
            <a:prstTxWarp prst="textNoShape">
              <a:avLst/>
            </a:prstTxWarp>
            <a:spAutoFit/>
          </a:bodyPr>
          <a:lstStyle/>
          <a:p>
            <a:r>
              <a:rPr lang="en-US" sz="2800" b="1" dirty="0" smtClean="0"/>
              <a:t>With Enough Markers, Populations Can Be Distinguished</a:t>
            </a:r>
            <a:endParaRPr lang="en-US" sz="2800" b="1" dirty="0"/>
          </a:p>
        </p:txBody>
      </p:sp>
      <p:pic>
        <p:nvPicPr>
          <p:cNvPr id="181252" name="Picture 10"/>
          <p:cNvPicPr>
            <a:picLocks noChangeAspect="1" noChangeArrowheads="1"/>
          </p:cNvPicPr>
          <p:nvPr/>
        </p:nvPicPr>
        <p:blipFill>
          <a:blip r:embed="rId2"/>
          <a:srcRect/>
          <a:stretch>
            <a:fillRect/>
          </a:stretch>
        </p:blipFill>
        <p:spPr bwMode="auto">
          <a:xfrm>
            <a:off x="3352800" y="838198"/>
            <a:ext cx="5638800" cy="5815015"/>
          </a:xfrm>
          <a:prstGeom prst="rect">
            <a:avLst/>
          </a:prstGeom>
          <a:noFill/>
          <a:ln w="9525">
            <a:noFill/>
            <a:miter lim="800000"/>
            <a:headEnd/>
            <a:tailEnd/>
          </a:ln>
        </p:spPr>
      </p:pic>
      <p:pic>
        <p:nvPicPr>
          <p:cNvPr id="181251" name="Picture 9"/>
          <p:cNvPicPr>
            <a:picLocks noChangeAspect="1" noChangeArrowheads="1"/>
          </p:cNvPicPr>
          <p:nvPr/>
        </p:nvPicPr>
        <p:blipFill>
          <a:blip r:embed="rId3"/>
          <a:srcRect/>
          <a:stretch>
            <a:fillRect/>
          </a:stretch>
        </p:blipFill>
        <p:spPr bwMode="auto">
          <a:xfrm>
            <a:off x="152400" y="1600200"/>
            <a:ext cx="4303689" cy="1368466"/>
          </a:xfrm>
          <a:prstGeom prst="rect">
            <a:avLst/>
          </a:prstGeom>
          <a:noFill/>
          <a:ln w="9525">
            <a:noFill/>
            <a:miter lim="800000"/>
            <a:headEnd/>
            <a:tailEnd/>
          </a:ln>
        </p:spPr>
      </p:pic>
    </p:spTree>
    <p:extLst>
      <p:ext uri="{BB962C8B-B14F-4D97-AF65-F5344CB8AC3E}">
        <p14:creationId xmlns:p14="http://schemas.microsoft.com/office/powerpoint/2010/main" val="7130549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1088</Words>
  <Application>Microsoft Macintosh PowerPoint</Application>
  <PresentationFormat>On-screen Show (4:3)</PresentationFormat>
  <Paragraphs>150</Paragraphs>
  <Slides>30</Slides>
  <Notes>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30</vt:i4>
      </vt:variant>
    </vt:vector>
  </HeadingPairs>
  <TitlesOfParts>
    <vt:vector size="33" baseType="lpstr">
      <vt:lpstr>Office Theme</vt:lpstr>
      <vt:lpstr>Photo Editor Photo</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Hardy-Weinberg Equilibrium (1908): Population Diagnostics</vt:lpstr>
      <vt:lpstr>Genotype Frequencies: CCR5 and Deletion Allele</vt:lpstr>
      <vt:lpstr>Deviations from Hardy-Weinberg Equilibrium </vt:lpstr>
      <vt:lpstr>Diseases That Exhibit Allele Frequency Differences</vt:lpstr>
      <vt:lpstr>Population Genetic Substructure in Finland  The population in Finland was originally quite isolated, and it expanded over 10-fold in the past 300 years.  The isolation and population expansion allowed the population to develop a distinctive pattern of single-gene disorders.</vt:lpstr>
      <vt:lpstr>Population Genetic Substructure in Finland: Diseases</vt:lpstr>
      <vt:lpstr>PowerPoint Presentation</vt:lpstr>
      <vt:lpstr>PowerPoint Presentation</vt:lpstr>
      <vt:lpstr>PowerPoint Presentation</vt:lpstr>
      <vt:lpstr>PowerPoint Presentation</vt:lpstr>
      <vt:lpstr>PowerPoint Presentation</vt:lpstr>
      <vt:lpstr>PowerPoint Presentation</vt:lpstr>
      <vt:lpstr>International Haplotype Map (‘HapMap’) Project (www.hapmap.org)</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Apple</dc:creator>
  <cp:lastModifiedBy>Apple</cp:lastModifiedBy>
  <cp:revision>1</cp:revision>
  <dcterms:created xsi:type="dcterms:W3CDTF">2017-03-14T15:58:33Z</dcterms:created>
  <dcterms:modified xsi:type="dcterms:W3CDTF">2017-03-14T15:59:00Z</dcterms:modified>
</cp:coreProperties>
</file>